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6"/>
  </p:sldMasterIdLst>
  <p:notesMasterIdLst>
    <p:notesMasterId r:id="rId38"/>
  </p:notesMasterIdLst>
  <p:sldIdLst>
    <p:sldId id="256" r:id="rId7"/>
    <p:sldId id="317" r:id="rId8"/>
    <p:sldId id="318" r:id="rId9"/>
    <p:sldId id="310" r:id="rId10"/>
    <p:sldId id="272" r:id="rId11"/>
    <p:sldId id="308" r:id="rId12"/>
    <p:sldId id="275" r:id="rId13"/>
    <p:sldId id="297" r:id="rId14"/>
    <p:sldId id="299" r:id="rId15"/>
    <p:sldId id="300" r:id="rId16"/>
    <p:sldId id="298" r:id="rId17"/>
    <p:sldId id="274" r:id="rId18"/>
    <p:sldId id="276" r:id="rId19"/>
    <p:sldId id="319" r:id="rId20"/>
    <p:sldId id="279" r:id="rId21"/>
    <p:sldId id="280" r:id="rId22"/>
    <p:sldId id="321" r:id="rId23"/>
    <p:sldId id="281" r:id="rId24"/>
    <p:sldId id="295" r:id="rId25"/>
    <p:sldId id="282" r:id="rId26"/>
    <p:sldId id="283" r:id="rId27"/>
    <p:sldId id="284" r:id="rId28"/>
    <p:sldId id="323" r:id="rId29"/>
    <p:sldId id="313" r:id="rId30"/>
    <p:sldId id="315" r:id="rId31"/>
    <p:sldId id="322" r:id="rId32"/>
    <p:sldId id="320" r:id="rId33"/>
    <p:sldId id="304" r:id="rId34"/>
    <p:sldId id="269" r:id="rId35"/>
    <p:sldId id="267" r:id="rId36"/>
    <p:sldId id="271"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entury Gothic"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entury Gothic"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entury Gothic"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entury Gothic"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entury Gothic" pitchFamily="34" charset="0"/>
        <a:ea typeface="MS PGothic" pitchFamily="34" charset="-128"/>
        <a:cs typeface="+mn-cs"/>
      </a:defRPr>
    </a:lvl5pPr>
    <a:lvl6pPr marL="2286000" algn="l" defTabSz="914400" rtl="0" eaLnBrk="1" latinLnBrk="0" hangingPunct="1">
      <a:defRPr kern="1200">
        <a:solidFill>
          <a:schemeClr val="tx1"/>
        </a:solidFill>
        <a:latin typeface="Century Gothic" pitchFamily="34" charset="0"/>
        <a:ea typeface="MS PGothic" pitchFamily="34" charset="-128"/>
        <a:cs typeface="+mn-cs"/>
      </a:defRPr>
    </a:lvl6pPr>
    <a:lvl7pPr marL="2743200" algn="l" defTabSz="914400" rtl="0" eaLnBrk="1" latinLnBrk="0" hangingPunct="1">
      <a:defRPr kern="1200">
        <a:solidFill>
          <a:schemeClr val="tx1"/>
        </a:solidFill>
        <a:latin typeface="Century Gothic" pitchFamily="34" charset="0"/>
        <a:ea typeface="MS PGothic" pitchFamily="34" charset="-128"/>
        <a:cs typeface="+mn-cs"/>
      </a:defRPr>
    </a:lvl7pPr>
    <a:lvl8pPr marL="3200400" algn="l" defTabSz="914400" rtl="0" eaLnBrk="1" latinLnBrk="0" hangingPunct="1">
      <a:defRPr kern="1200">
        <a:solidFill>
          <a:schemeClr val="tx1"/>
        </a:solidFill>
        <a:latin typeface="Century Gothic" pitchFamily="34" charset="0"/>
        <a:ea typeface="MS PGothic" pitchFamily="34" charset="-128"/>
        <a:cs typeface="+mn-cs"/>
      </a:defRPr>
    </a:lvl8pPr>
    <a:lvl9pPr marL="3657600" algn="l" defTabSz="914400" rtl="0" eaLnBrk="1" latinLnBrk="0" hangingPunct="1">
      <a:defRPr kern="1200">
        <a:solidFill>
          <a:schemeClr val="tx1"/>
        </a:solidFill>
        <a:latin typeface="Century Gothic"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6D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1716" y="-636"/>
      </p:cViewPr>
      <p:guideLst>
        <p:guide orient="horz" pos="2160"/>
        <p:guide pos="2880"/>
      </p:guideLst>
    </p:cSldViewPr>
  </p:slideViewPr>
  <p:outlineViewPr>
    <p:cViewPr>
      <p:scale>
        <a:sx n="33" d="100"/>
        <a:sy n="33" d="100"/>
      </p:scale>
      <p:origin x="0" y="8640"/>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_rels/viewProps.xml.rels><?xml version="1.0" encoding="UTF-8" standalone="yes"?>
<Relationships xmlns="http://schemas.openxmlformats.org/package/2006/relationships"><Relationship Id="rId1" Type="http://schemas.openxmlformats.org/officeDocument/2006/relationships/slide" Target="slides/slide27.xml"/></Relationships>
</file>

<file path=ppt/charts/_rels/chart1.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Macintosh%20HD:Users:samuelschueth:Documents:Consulting:one%20earth%20future:presentation:timeline%20and%20figures.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2" tx1="lt1" bg2="dk1" tx2="lt2" accent1="accent1" accent2="accent2" accent3="accent3" accent4="accent4" accent5="accent5" accent6="accent6" hlink="hlink" folHlink="folHlink"/>
  <c:chart>
    <c:autoTitleDeleted val="0"/>
    <c:plotArea>
      <c:layout>
        <c:manualLayout>
          <c:layoutTarget val="inner"/>
          <c:xMode val="edge"/>
          <c:yMode val="edge"/>
          <c:x val="5.37976539589443E-2"/>
          <c:y val="2.9133483314585699E-2"/>
          <c:w val="0.937404689391376"/>
          <c:h val="0.61466133265599898"/>
        </c:manualLayout>
      </c:layout>
      <c:lineChart>
        <c:grouping val="standard"/>
        <c:varyColors val="0"/>
        <c:ser>
          <c:idx val="0"/>
          <c:order val="0"/>
          <c:tx>
            <c:strRef>
              <c:f>Sheet1!$A$2</c:f>
              <c:strCache>
                <c:ptCount val="1"/>
                <c:pt idx="0">
                  <c:v>Resilience</c:v>
                </c:pt>
              </c:strCache>
            </c:strRef>
          </c:tx>
          <c:spPr>
            <a:ln w="19050" cmpd="sng">
              <a:solidFill>
                <a:srgbClr val="808285"/>
              </a:solidFill>
            </a:ln>
          </c:spPr>
          <c:marker>
            <c:symbol val="circle"/>
            <c:size val="5"/>
            <c:spPr>
              <a:solidFill>
                <a:srgbClr val="808285"/>
              </a:solidFill>
              <a:ln w="19050" cmpd="sng">
                <a:solidFill>
                  <a:srgbClr val="808285"/>
                </a:solidFill>
              </a:ln>
            </c:spPr>
          </c:marker>
          <c:dLbls>
            <c:dLblPos val="t"/>
            <c:showLegendKey val="0"/>
            <c:showVal val="1"/>
            <c:showCatName val="0"/>
            <c:showSerName val="0"/>
            <c:showPercent val="0"/>
            <c:showBubbleSize val="0"/>
            <c:showLeaderLines val="0"/>
          </c:dLbls>
          <c:cat>
            <c:strRef>
              <c:f>Sheet1!$B$1:$F$1</c:f>
              <c:strCache>
                <c:ptCount val="5"/>
                <c:pt idx="0">
                  <c:v>Wave 1</c:v>
                </c:pt>
                <c:pt idx="1">
                  <c:v>Wave 2</c:v>
                </c:pt>
                <c:pt idx="2">
                  <c:v>Wave 3</c:v>
                </c:pt>
                <c:pt idx="3">
                  <c:v>Wave 4</c:v>
                </c:pt>
                <c:pt idx="4">
                  <c:v>Wave 5</c:v>
                </c:pt>
              </c:strCache>
            </c:strRef>
          </c:cat>
          <c:val>
            <c:numRef>
              <c:f>Sheet1!$B$2:$F$2</c:f>
              <c:numCache>
                <c:formatCode>General</c:formatCode>
                <c:ptCount val="5"/>
                <c:pt idx="0">
                  <c:v>3.5</c:v>
                </c:pt>
                <c:pt idx="1">
                  <c:v>3.45</c:v>
                </c:pt>
                <c:pt idx="2">
                  <c:v>3.55</c:v>
                </c:pt>
                <c:pt idx="3">
                  <c:v>3.51</c:v>
                </c:pt>
                <c:pt idx="4">
                  <c:v>3.51</c:v>
                </c:pt>
              </c:numCache>
            </c:numRef>
          </c:val>
          <c:smooth val="0"/>
        </c:ser>
        <c:ser>
          <c:idx val="1"/>
          <c:order val="1"/>
          <c:tx>
            <c:strRef>
              <c:f>Sheet1!$A$3</c:f>
              <c:strCache>
                <c:ptCount val="1"/>
                <c:pt idx="0">
                  <c:v>Stability</c:v>
                </c:pt>
              </c:strCache>
            </c:strRef>
          </c:tx>
          <c:spPr>
            <a:ln w="19050" cmpd="sng">
              <a:solidFill>
                <a:srgbClr val="2F5597"/>
              </a:solidFill>
            </a:ln>
          </c:spPr>
          <c:marker>
            <c:symbol val="square"/>
            <c:size val="5"/>
            <c:spPr>
              <a:solidFill>
                <a:srgbClr val="2F5597"/>
              </a:solidFill>
              <a:ln w="19050" cmpd="sng">
                <a:solidFill>
                  <a:srgbClr val="2F5597"/>
                </a:solidFill>
              </a:ln>
            </c:spPr>
          </c:marker>
          <c:dLbls>
            <c:dLblPos val="b"/>
            <c:showLegendKey val="0"/>
            <c:showVal val="1"/>
            <c:showCatName val="0"/>
            <c:showSerName val="0"/>
            <c:showPercent val="0"/>
            <c:showBubbleSize val="0"/>
            <c:showLeaderLines val="0"/>
          </c:dLbls>
          <c:cat>
            <c:strRef>
              <c:f>Sheet1!$B$1:$F$1</c:f>
              <c:strCache>
                <c:ptCount val="5"/>
                <c:pt idx="0">
                  <c:v>Wave 1</c:v>
                </c:pt>
                <c:pt idx="1">
                  <c:v>Wave 2</c:v>
                </c:pt>
                <c:pt idx="2">
                  <c:v>Wave 3</c:v>
                </c:pt>
                <c:pt idx="3">
                  <c:v>Wave 4</c:v>
                </c:pt>
                <c:pt idx="4">
                  <c:v>Wave 5</c:v>
                </c:pt>
              </c:strCache>
            </c:strRef>
          </c:cat>
          <c:val>
            <c:numRef>
              <c:f>Sheet1!$B$3:$F$3</c:f>
              <c:numCache>
                <c:formatCode>General</c:formatCode>
                <c:ptCount val="5"/>
                <c:pt idx="0">
                  <c:v>3.34</c:v>
                </c:pt>
                <c:pt idx="1">
                  <c:v>3.28</c:v>
                </c:pt>
                <c:pt idx="2">
                  <c:v>3.36</c:v>
                </c:pt>
                <c:pt idx="3">
                  <c:v>3.33</c:v>
                </c:pt>
                <c:pt idx="4">
                  <c:v>3.31</c:v>
                </c:pt>
              </c:numCache>
            </c:numRef>
          </c:val>
          <c:smooth val="0"/>
        </c:ser>
        <c:dLbls>
          <c:showLegendKey val="0"/>
          <c:showVal val="0"/>
          <c:showCatName val="0"/>
          <c:showSerName val="0"/>
          <c:showPercent val="0"/>
          <c:showBubbleSize val="0"/>
        </c:dLbls>
        <c:marker val="1"/>
        <c:smooth val="0"/>
        <c:axId val="77350400"/>
        <c:axId val="77351936"/>
      </c:lineChart>
      <c:catAx>
        <c:axId val="77350400"/>
        <c:scaling>
          <c:orientation val="minMax"/>
        </c:scaling>
        <c:delete val="0"/>
        <c:axPos val="b"/>
        <c:majorTickMark val="none"/>
        <c:minorTickMark val="none"/>
        <c:tickLblPos val="nextTo"/>
        <c:txPr>
          <a:bodyPr/>
          <a:lstStyle/>
          <a:p>
            <a:pPr>
              <a:defRPr>
                <a:solidFill>
                  <a:schemeClr val="tx1"/>
                </a:solidFill>
              </a:defRPr>
            </a:pPr>
            <a:endParaRPr lang="en-US"/>
          </a:p>
        </c:txPr>
        <c:crossAx val="77351936"/>
        <c:crosses val="autoZero"/>
        <c:auto val="1"/>
        <c:lblAlgn val="ctr"/>
        <c:lblOffset val="100"/>
        <c:noMultiLvlLbl val="0"/>
      </c:catAx>
      <c:valAx>
        <c:axId val="77351936"/>
        <c:scaling>
          <c:orientation val="minMax"/>
          <c:max val="4"/>
          <c:min val="3"/>
        </c:scaling>
        <c:delete val="1"/>
        <c:axPos val="l"/>
        <c:majorGridlines>
          <c:spPr>
            <a:ln>
              <a:noFill/>
            </a:ln>
          </c:spPr>
        </c:majorGridlines>
        <c:numFmt formatCode="#,##0.00" sourceLinked="0"/>
        <c:majorTickMark val="out"/>
        <c:minorTickMark val="none"/>
        <c:tickLblPos val="nextTo"/>
        <c:crossAx val="77350400"/>
        <c:crosses val="autoZero"/>
        <c:crossBetween val="between"/>
        <c:majorUnit val="0.2"/>
      </c:valAx>
    </c:plotArea>
    <c:legend>
      <c:legendPos val="t"/>
      <c:layout>
        <c:manualLayout>
          <c:xMode val="edge"/>
          <c:yMode val="edge"/>
          <c:x val="0.27437346509696797"/>
          <c:y val="0.102564102564103"/>
          <c:w val="0.48970178031265199"/>
          <c:h val="7.7277407631738404E-2"/>
        </c:manualLayout>
      </c:layout>
      <c:overlay val="0"/>
      <c:txPr>
        <a:bodyPr/>
        <a:lstStyle/>
        <a:p>
          <a:pPr>
            <a:defRPr sz="1400"/>
          </a:pPr>
          <a:endParaRPr lang="en-US"/>
        </a:p>
      </c:txPr>
    </c:legend>
    <c:plotVisOnly val="1"/>
    <c:dispBlanksAs val="gap"/>
    <c:showDLblsOverMax val="0"/>
  </c:chart>
  <c:spPr>
    <a:ln>
      <a:noFill/>
    </a:ln>
  </c:spPr>
  <c:txPr>
    <a:bodyPr/>
    <a:lstStyle/>
    <a:p>
      <a:pPr>
        <a:defRPr>
          <a:solidFill>
            <a:schemeClr val="bg1"/>
          </a:solidFill>
          <a:latin typeface="Calibri"/>
          <a:cs typeface="Calibri"/>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60426335596939"/>
          <c:y val="4.2500000000000003E-2"/>
          <c:w val="0.71258953741893405"/>
          <c:h val="0.64076692913385802"/>
        </c:manualLayout>
      </c:layout>
      <c:barChart>
        <c:barDir val="col"/>
        <c:grouping val="clustered"/>
        <c:varyColors val="0"/>
        <c:ser>
          <c:idx val="0"/>
          <c:order val="0"/>
          <c:invertIfNegative val="0"/>
          <c:dPt>
            <c:idx val="0"/>
            <c:invertIfNegative val="0"/>
            <c:bubble3D val="0"/>
            <c:spPr>
              <a:solidFill>
                <a:srgbClr val="FF0000"/>
              </a:solidFill>
            </c:spPr>
          </c:dPt>
          <c:dPt>
            <c:idx val="1"/>
            <c:invertIfNegative val="0"/>
            <c:bubble3D val="0"/>
            <c:spPr>
              <a:solidFill>
                <a:srgbClr val="FF6600"/>
              </a:solidFill>
            </c:spPr>
          </c:dPt>
          <c:dPt>
            <c:idx val="2"/>
            <c:invertIfNegative val="0"/>
            <c:bubble3D val="0"/>
            <c:spPr>
              <a:solidFill>
                <a:srgbClr val="FFAE19"/>
              </a:solidFill>
            </c:spPr>
          </c:dPt>
          <c:dPt>
            <c:idx val="3"/>
            <c:invertIfNegative val="0"/>
            <c:bubble3D val="0"/>
            <c:spPr>
              <a:solidFill>
                <a:srgbClr val="FFFF00"/>
              </a:solidFill>
            </c:spPr>
          </c:dPt>
          <c:dPt>
            <c:idx val="4"/>
            <c:invertIfNegative val="0"/>
            <c:bubble3D val="0"/>
            <c:spPr>
              <a:solidFill>
                <a:srgbClr val="008000"/>
              </a:solidFill>
            </c:spPr>
          </c:dPt>
          <c:val>
            <c:numRef>
              <c:f>'Sheet1 (2)'!$B$351:$B$355</c:f>
              <c:numCache>
                <c:formatCode>General</c:formatCode>
                <c:ptCount val="5"/>
                <c:pt idx="0">
                  <c:v>48</c:v>
                </c:pt>
                <c:pt idx="1">
                  <c:v>82</c:v>
                </c:pt>
                <c:pt idx="2">
                  <c:v>110</c:v>
                </c:pt>
                <c:pt idx="3">
                  <c:v>119</c:v>
                </c:pt>
                <c:pt idx="4">
                  <c:v>45</c:v>
                </c:pt>
              </c:numCache>
            </c:numRef>
          </c:val>
        </c:ser>
        <c:dLbls>
          <c:showLegendKey val="0"/>
          <c:showVal val="0"/>
          <c:showCatName val="0"/>
          <c:showSerName val="0"/>
          <c:showPercent val="0"/>
          <c:showBubbleSize val="0"/>
        </c:dLbls>
        <c:gapWidth val="150"/>
        <c:axId val="77420416"/>
        <c:axId val="77426688"/>
      </c:barChart>
      <c:catAx>
        <c:axId val="77420416"/>
        <c:scaling>
          <c:orientation val="minMax"/>
        </c:scaling>
        <c:delete val="0"/>
        <c:axPos val="b"/>
        <c:title>
          <c:tx>
            <c:rich>
              <a:bodyPr/>
              <a:lstStyle/>
              <a:p>
                <a:pPr>
                  <a:defRPr/>
                </a:pPr>
                <a:r>
                  <a:rPr lang="en-US" dirty="0"/>
                  <a:t>Zone of </a:t>
                </a:r>
                <a:r>
                  <a:rPr lang="en-US" dirty="0" smtClean="0"/>
                  <a:t>Control</a:t>
                </a:r>
                <a:endParaRPr lang="en-US" dirty="0"/>
              </a:p>
            </c:rich>
          </c:tx>
          <c:layout>
            <c:manualLayout>
              <c:xMode val="edge"/>
              <c:yMode val="edge"/>
              <c:x val="0.37076496978575402"/>
              <c:y val="0.82093656399056902"/>
            </c:manualLayout>
          </c:layout>
          <c:overlay val="0"/>
        </c:title>
        <c:numFmt formatCode="General" sourceLinked="1"/>
        <c:majorTickMark val="out"/>
        <c:minorTickMark val="none"/>
        <c:tickLblPos val="nextTo"/>
        <c:crossAx val="77426688"/>
        <c:crosses val="autoZero"/>
        <c:auto val="1"/>
        <c:lblAlgn val="ctr"/>
        <c:lblOffset val="100"/>
        <c:noMultiLvlLbl val="0"/>
      </c:catAx>
      <c:valAx>
        <c:axId val="77426688"/>
        <c:scaling>
          <c:orientation val="minMax"/>
          <c:max val="125"/>
          <c:min val="0"/>
        </c:scaling>
        <c:delete val="0"/>
        <c:axPos val="l"/>
        <c:title>
          <c:tx>
            <c:rich>
              <a:bodyPr rot="-5400000" vert="horz"/>
              <a:lstStyle/>
              <a:p>
                <a:pPr>
                  <a:defRPr/>
                </a:pPr>
                <a:r>
                  <a:rPr lang="en-US" dirty="0"/>
                  <a:t>Project Villages</a:t>
                </a:r>
              </a:p>
            </c:rich>
          </c:tx>
          <c:layout>
            <c:manualLayout>
              <c:xMode val="edge"/>
              <c:yMode val="edge"/>
              <c:x val="0"/>
              <c:y val="0.13033943704251"/>
            </c:manualLayout>
          </c:layout>
          <c:overlay val="0"/>
        </c:title>
        <c:numFmt formatCode="General" sourceLinked="1"/>
        <c:majorTickMark val="out"/>
        <c:minorTickMark val="none"/>
        <c:tickLblPos val="nextTo"/>
        <c:crossAx val="77420416"/>
        <c:crosses val="autoZero"/>
        <c:crossBetween val="between"/>
        <c:majorUnit val="25"/>
      </c:valAx>
    </c:plotArea>
    <c:plotVisOnly val="1"/>
    <c:dispBlanksAs val="gap"/>
    <c:showDLblsOverMax val="0"/>
  </c:chart>
  <c:spPr>
    <a:ln>
      <a:noFill/>
    </a:ln>
  </c:spPr>
  <c:txPr>
    <a:bodyPr/>
    <a:lstStyle/>
    <a:p>
      <a:pPr>
        <a:defRPr sz="20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Arial" charset="0"/>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Arial"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Arial" charset="0"/>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fld id="{465B10CA-0A3C-4C24-B13A-3EE2635D20E4}" type="slidenum">
              <a:rPr lang="en-US" altLang="en-US"/>
              <a:pPr/>
              <a:t>‹#›</a:t>
            </a:fld>
            <a:endParaRPr lang="en-US" altLang="en-US"/>
          </a:p>
        </p:txBody>
      </p:sp>
    </p:spTree>
    <p:extLst>
      <p:ext uri="{BB962C8B-B14F-4D97-AF65-F5344CB8AC3E}">
        <p14:creationId xmlns:p14="http://schemas.microsoft.com/office/powerpoint/2010/main" val="128277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rPr>
              <a:t>Performance evaluations focus on descriptive and normative questions: what a particular project or program has achieved (either at an intermediate point in execution or at the conclusion of an implementation period); how it is being implemented; how it is perceived and valued; whether expected results are occurring; and other questions that are pertinent to program design, management and operational decision making.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09FE3DCA-A3A9-4C1E-B65A-414378F7E40D}" type="slidenum">
              <a:rPr lang="en-US" altLang="en-US" sz="1200">
                <a:latin typeface="Arial" pitchFamily="34" charset="0"/>
                <a:cs typeface="Arial" pitchFamily="34" charset="0"/>
              </a:rPr>
              <a:pPr eaLnBrk="1" hangingPunct="1"/>
              <a:t>17</a:t>
            </a:fld>
            <a:endParaRPr lang="en-US" altLang="en-US" sz="1200">
              <a:latin typeface="Arial" pitchFamily="34" charset="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rPr>
              <a:t>The figures illustrate the impacts of USAID and NSP programming as follows: </a:t>
            </a:r>
          </a:p>
          <a:p>
            <a:r>
              <a:rPr lang="en-US" altLang="en-US" smtClean="0">
                <a:latin typeface="Arial" pitchFamily="34" charset="0"/>
              </a:rPr>
              <a:t>The positive impact of NSP and USAID programming on overall stability over one year from Waves 3-5 (top left);</a:t>
            </a:r>
          </a:p>
          <a:p>
            <a:r>
              <a:rPr lang="en-US" altLang="en-US" smtClean="0">
                <a:latin typeface="Arial" pitchFamily="34" charset="0"/>
              </a:rPr>
              <a:t>The positive impact of NSP programming on Community Cohesion over one year from Waves 3-5 (top right);</a:t>
            </a:r>
          </a:p>
          <a:p>
            <a:r>
              <a:rPr lang="en-US" altLang="en-US" smtClean="0">
                <a:latin typeface="Arial" pitchFamily="34" charset="0"/>
              </a:rPr>
              <a:t>The positive impact of USAID programming on Local Leader Performance over six months from Waves 4-5 (bottom right).</a:t>
            </a:r>
          </a:p>
          <a:p>
            <a:pPr eaLnBrk="1" hangingPunct="1">
              <a:spcBef>
                <a:spcPct val="0"/>
              </a:spcBef>
            </a:pPr>
            <a:r>
              <a:rPr lang="en-US" altLang="en-US" smtClean="0">
                <a:latin typeface="Arial" pitchFamily="34" charset="0"/>
              </a:rPr>
              <a:t>The positive impact of project activities on Social Capital over one year from Waves 3-5 (bottom left);</a:t>
            </a:r>
          </a:p>
          <a:p>
            <a:r>
              <a:rPr lang="en-US" altLang="en-US" smtClean="0">
                <a:latin typeface="Arial" pitchFamily="34" charset="0"/>
              </a:rPr>
              <a:t>These findings illustrate that the positive impacts found in Waves 3-5 and 4-5 resulted when a village received activities from both NSP and USAID. Similarly positive impacts were seen in villages where USAID implemented both “hard” and “soft” activities. This finding suggests that “hard” infrastructure projects alone are not sufficient, stabilization also requires “soft” activities that promote community organization. USAID stabilization had positive impacts on Local Leader Performance and Social Capital and negative impacts on DDA-CDC Performance. This finding suggests that local leaders were credited with the benefits of stabilization programming instead of DDAs and CDCs.</a:t>
            </a: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784A6505-6CDC-4A04-AC84-1A280285DCBA}" type="slidenum">
              <a:rPr lang="en-US" altLang="en-US" sz="1200">
                <a:latin typeface="Arial" pitchFamily="34" charset="0"/>
                <a:cs typeface="Arial" pitchFamily="34" charset="0"/>
              </a:rPr>
              <a:pPr eaLnBrk="1" hangingPunct="1"/>
              <a:t>18</a:t>
            </a:fld>
            <a:endParaRPr lang="en-US" altLang="en-US" sz="1200">
              <a:latin typeface="Arial" pitchFamily="34" charset="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a:ln/>
        </p:spPr>
      </p:sp>
      <p:sp>
        <p:nvSpPr>
          <p:cNvPr id="460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Calibri" pitchFamily="34" charset="0"/>
              </a:rPr>
              <a:t>Stabilization programming resulted in an increase in the number of violent incidents in the treatment group compared to the control group in Waves 2-4. </a:t>
            </a:r>
            <a:r>
              <a:rPr lang="en-US" altLang="en-US" smtClean="0">
                <a:latin typeface="Arial" pitchFamily="34" charset="0"/>
              </a:rPr>
              <a:t>The findings show that </a:t>
            </a:r>
            <a:r>
              <a:rPr lang="en-US" altLang="en-US" smtClean="0">
                <a:latin typeface="Calibri" pitchFamily="34" charset="0"/>
              </a:rPr>
              <a:t>Taliban and other armed opposition groups target attacks at villages because of stabilization interventions. This violence is an effective strategy for reducing the impact of stabilization interventions.</a:t>
            </a:r>
          </a:p>
          <a:p>
            <a:r>
              <a:rPr lang="en-US" altLang="en-US" smtClean="0">
                <a:latin typeface="Calibri" pitchFamily="34" charset="0"/>
              </a:rPr>
              <a:t>These findings have the policy implication that program implementers should carefully weigh the risk to local beneficiaries before intervening with a project activity. Projects should engage security forces in the project where feasible.</a:t>
            </a:r>
          </a:p>
          <a:p>
            <a:endParaRPr lang="en-US" altLang="en-US" smtClean="0">
              <a:latin typeface="Calibri" pitchFamily="34" charset="0"/>
            </a:endParaRPr>
          </a:p>
          <a:p>
            <a:r>
              <a:rPr lang="en-US" altLang="en-US" smtClean="0">
                <a:latin typeface="Calibri" pitchFamily="34" charset="0"/>
              </a:rPr>
              <a:t>Poisson regression on the raw violence counts was used to test whether interventions created a higher frequency of violent incidents in the treatment group compared to the counterfactual control group. Standard errors were adjusted for district clustering to control for bias that would arise from comparing villages in more violent districts with ones in less violent districts.</a:t>
            </a:r>
            <a:endParaRPr lang="en-US" altLang="en-US" smtClean="0">
              <a:latin typeface="Arial" pitchFamily="34" charset="0"/>
            </a:endParaRPr>
          </a:p>
        </p:txBody>
      </p:sp>
      <p:sp>
        <p:nvSpPr>
          <p:cNvPr id="460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ACBAC0BB-2BAB-4078-BB86-D56A255DC477}" type="slidenum">
              <a:rPr lang="en-US" altLang="en-US" sz="1200">
                <a:latin typeface="Arial" pitchFamily="34" charset="0"/>
                <a:cs typeface="Arial" pitchFamily="34" charset="0"/>
              </a:rPr>
              <a:pPr eaLnBrk="1" hangingPunct="1"/>
              <a:t>20</a:t>
            </a:fld>
            <a:endParaRPr lang="en-US" altLang="en-US" sz="1200">
              <a:latin typeface="Arial" pitchFamily="34" charset="0"/>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a:ln/>
        </p:spPr>
      </p:sp>
      <p:sp>
        <p:nvSpPr>
          <p:cNvPr id="481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rPr>
              <a:t>The figures illustrate the findings of the survey endorsement experiment and the impact of USAID and NSP programming on relative support for the Taliban and GIRoA as follows: </a:t>
            </a:r>
          </a:p>
          <a:p>
            <a:r>
              <a:rPr lang="en-US" altLang="en-US" smtClean="0">
                <a:latin typeface="Arial" pitchFamily="34" charset="0"/>
              </a:rPr>
              <a:t>The distribution of relative support for the Taliban and GIRoA across the villages surveyed in Wave 5 shows that more villages lean towards GIRoA than the Taliban, but the largest groups of villages </a:t>
            </a:r>
            <a:r>
              <a:rPr lang="en-US" altLang="en-US" smtClean="0">
                <a:latin typeface="Calibri" pitchFamily="34" charset="0"/>
              </a:rPr>
              <a:t>were “on the fence,” such that they had approximately equal support for, or indifference towards both sides</a:t>
            </a:r>
            <a:r>
              <a:rPr lang="en-US" altLang="en-US" smtClean="0">
                <a:latin typeface="Arial" pitchFamily="34" charset="0"/>
              </a:rPr>
              <a:t> (top left);</a:t>
            </a:r>
          </a:p>
          <a:p>
            <a:r>
              <a:rPr lang="en-US" altLang="en-US" smtClean="0">
                <a:latin typeface="Arial" pitchFamily="34" charset="0"/>
              </a:rPr>
              <a:t>The impact of ongoing stabilization project activities on decreasing support for the Taliban (top right);</a:t>
            </a:r>
          </a:p>
          <a:p>
            <a:pPr eaLnBrk="1" hangingPunct="1">
              <a:spcBef>
                <a:spcPct val="0"/>
              </a:spcBef>
            </a:pPr>
            <a:r>
              <a:rPr lang="en-US" altLang="en-US" smtClean="0">
                <a:latin typeface="Arial" pitchFamily="34" charset="0"/>
              </a:rPr>
              <a:t>The impact of ongoing project activities on increasing support for the Taliban in Waves 4-5 was driven by the inclusion of several Taliban-controlled villages in the treatment group matched to villages in the same district that were not Taliban controlled (bottom right);</a:t>
            </a:r>
          </a:p>
          <a:p>
            <a:pPr eaLnBrk="1" hangingPunct="1">
              <a:spcBef>
                <a:spcPct val="0"/>
              </a:spcBef>
            </a:pPr>
            <a:r>
              <a:rPr lang="en-US" altLang="en-US" smtClean="0">
                <a:latin typeface="Arial" pitchFamily="34" charset="0"/>
              </a:rPr>
              <a:t>The impact of USAID and NSP programming on decreasing support for the Taliban over six months from Waves 4-5 (bottom left).</a:t>
            </a:r>
          </a:p>
          <a:p>
            <a:pPr eaLnBrk="1" hangingPunct="1">
              <a:spcBef>
                <a:spcPct val="0"/>
              </a:spcBef>
            </a:pPr>
            <a:endParaRPr lang="en-US" altLang="en-US" smtClean="0">
              <a:latin typeface="Calibri" pitchFamily="34" charset="0"/>
            </a:endParaRPr>
          </a:p>
          <a:p>
            <a:pPr eaLnBrk="1" hangingPunct="1">
              <a:spcBef>
                <a:spcPct val="0"/>
              </a:spcBef>
            </a:pPr>
            <a:r>
              <a:rPr lang="en-US" altLang="en-US" smtClean="0">
                <a:latin typeface="Calibri" pitchFamily="34" charset="0"/>
              </a:rPr>
              <a:t>Relative support had not shifted significantly towards one side or the other over the 2.5 years covered. Indeed the average respondent was somewhat supportive of both sides. This suggests that reconciliation between the parties in the conflict is possible and necessary at the local level as well as nationally. Programming in Taliban controlled villages requires a strategy to ensure that GIRoA is credited for the benefits that accrue to the community.</a:t>
            </a:r>
          </a:p>
          <a:p>
            <a:endParaRPr lang="en-US" altLang="en-US" smtClean="0">
              <a:latin typeface="Arial" pitchFamily="34" charset="0"/>
            </a:endParaRPr>
          </a:p>
        </p:txBody>
      </p:sp>
      <p:sp>
        <p:nvSpPr>
          <p:cNvPr id="481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2ECA3B88-FF58-42CE-AEC8-5C3543AD29D7}" type="slidenum">
              <a:rPr lang="en-US" altLang="en-US" sz="1200">
                <a:latin typeface="Arial" pitchFamily="34" charset="0"/>
                <a:cs typeface="Arial" pitchFamily="34" charset="0"/>
              </a:rPr>
              <a:pPr eaLnBrk="1" hangingPunct="1"/>
              <a:t>21</a:t>
            </a:fld>
            <a:endParaRPr lang="en-US" altLang="en-US" sz="1200">
              <a:latin typeface="Arial" pitchFamily="34" charset="0"/>
              <a:cs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tLang="en-US" smtClean="0">
                <a:solidFill>
                  <a:srgbClr val="000000"/>
                </a:solidFill>
                <a:latin typeface="Calibri" pitchFamily="34" charset="0"/>
              </a:rPr>
              <a:t>Decentralized approach meant programming was often less about regional differences and more about COP and COR personalities</a:t>
            </a:r>
            <a:endParaRPr lang="en-US" altLang="en-US" smtClean="0">
              <a:latin typeface="Calibri" pitchFamily="34" charset="0"/>
            </a:endParaRPr>
          </a:p>
          <a:p>
            <a:pPr marL="171450" indent="-171450">
              <a:buFontTx/>
              <a:buChar char="•"/>
            </a:pPr>
            <a:r>
              <a:rPr lang="en-US" altLang="en-US" smtClean="0">
                <a:latin typeface="Arial" pitchFamily="34" charset="0"/>
              </a:rPr>
              <a:t>Often SIKA districts did not have an active district governor or civil servants present in the district offices to conduct linkage work. </a:t>
            </a:r>
          </a:p>
          <a:p>
            <a:pPr marL="171450" indent="-171450">
              <a:buFontTx/>
              <a:buChar char="•"/>
            </a:pPr>
            <a:r>
              <a:rPr lang="en-US" altLang="en-US" smtClean="0">
                <a:latin typeface="Calibri" pitchFamily="34" charset="0"/>
              </a:rPr>
              <a:t>Well trained internal monitoring teams can improve infrastructure completion rates. Programs should circulate best practices, like those in Helmand and Kushk, among all districts and provinces in program portfolios. </a:t>
            </a:r>
          </a:p>
          <a:p>
            <a:pPr marL="171450" indent="-171450">
              <a:buFontTx/>
              <a:buChar char="•"/>
            </a:pPr>
            <a:r>
              <a:rPr lang="en-US" altLang="en-US" smtClean="0">
                <a:solidFill>
                  <a:srgbClr val="000000"/>
                </a:solidFill>
                <a:latin typeface="Calibri" pitchFamily="34" charset="0"/>
              </a:rPr>
              <a:t>CCI M&amp;E lacked the capacity to conduct proper project evaluations and </a:t>
            </a:r>
            <a:r>
              <a:rPr lang="en-US" altLang="en-US" smtClean="0">
                <a:latin typeface="Calibri" pitchFamily="34" charset="0"/>
              </a:rPr>
              <a:t>report on progress towards objectives through more than aggregate grant information.</a:t>
            </a:r>
          </a:p>
          <a:p>
            <a:pPr marL="171450" indent="-171450">
              <a:buFontTx/>
              <a:buChar char="•"/>
            </a:pPr>
            <a:r>
              <a:rPr lang="en-US" altLang="en-US" smtClean="0">
                <a:latin typeface="Arial" pitchFamily="34" charset="0"/>
              </a:rPr>
              <a:t>Third party monitors like MISTI are provide a program-level impact evaluation…not project-level assessments.</a:t>
            </a:r>
          </a:p>
          <a:p>
            <a:pPr marL="171450" indent="-171450">
              <a:buFontTx/>
              <a:buChar char="•"/>
            </a:pPr>
            <a:endParaRPr lang="en-US" altLang="en-US" smtClean="0">
              <a:latin typeface="Calibri" pitchFamily="34" charset="0"/>
            </a:endParaRPr>
          </a:p>
          <a:p>
            <a:pPr marL="171450" indent="-171450"/>
            <a:endParaRPr lang="en-US" altLang="en-US" smtClean="0">
              <a:latin typeface="Arial" pitchFamily="34" charset="0"/>
            </a:endParaRPr>
          </a:p>
        </p:txBody>
      </p:sp>
      <p:sp>
        <p:nvSpPr>
          <p:cNvPr id="532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4FEB2312-6A50-4EAD-BDD3-00E408BF98E8}" type="slidenum">
              <a:rPr lang="en-US" altLang="en-US" sz="1200">
                <a:latin typeface="Arial" pitchFamily="34" charset="0"/>
                <a:cs typeface="Arial" pitchFamily="34" charset="0"/>
              </a:rPr>
              <a:pPr eaLnBrk="1" hangingPunct="1"/>
              <a:t>25</a:t>
            </a:fld>
            <a:endParaRPr lang="en-US" altLang="en-US" sz="1200">
              <a:latin typeface="Arial" pitchFamily="34" charset="0"/>
              <a:cs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a:ln/>
        </p:spPr>
      </p:sp>
      <p:sp>
        <p:nvSpPr>
          <p:cNvPr id="563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tLang="en-US" smtClean="0">
                <a:latin typeface="Calibri" pitchFamily="34" charset="0"/>
              </a:rPr>
              <a:t>Completion rates vary widely within programs. In SIKA South, for example, Kandahar has many incomplete projects while Helmand has relatively few. The same applies at the district level: SIKA-West’s Bala Boluk has many more failed verifications than Kushk.</a:t>
            </a:r>
          </a:p>
          <a:p>
            <a:pPr marL="171450" indent="-171450">
              <a:buFontTx/>
              <a:buChar char="•"/>
            </a:pPr>
            <a:r>
              <a:rPr lang="en-US" altLang="en-US" smtClean="0">
                <a:latin typeface="Calibri" pitchFamily="34" charset="0"/>
              </a:rPr>
              <a:t>Long linear features like roads and canals are more likely to be incomplete compared to fixed infrastructure because project length is found to be shorter than reported. </a:t>
            </a:r>
          </a:p>
          <a:p>
            <a:pPr marL="171450" indent="-171450">
              <a:buFontTx/>
              <a:buChar char="•"/>
            </a:pPr>
            <a:r>
              <a:rPr lang="en-US" altLang="en-US" smtClean="0">
                <a:latin typeface="Calibri" pitchFamily="34" charset="0"/>
              </a:rPr>
              <a:t>Well trained internal monitoring teams can improve infrastructure completion rates. Programs should circulate best practices, like those in Helmand and Kushk, among all districts and provinces in program portfolios. </a:t>
            </a:r>
          </a:p>
          <a:p>
            <a:pPr marL="171450" indent="-171450">
              <a:buFontTx/>
              <a:buChar char="•"/>
            </a:pPr>
            <a:r>
              <a:rPr lang="en-US" altLang="en-US" smtClean="0">
                <a:latin typeface="Calibri" pitchFamily="34" charset="0"/>
              </a:rPr>
              <a:t>By and large, verification results improved over time as IPs used MISTI’s monitoring recommendations to highlight weaknesses and make course corrections. </a:t>
            </a:r>
          </a:p>
          <a:p>
            <a:pPr marL="171450" indent="-171450">
              <a:buFontTx/>
              <a:buChar char="•"/>
            </a:pPr>
            <a:endParaRPr lang="en-US" altLang="en-US" i="1" smtClean="0">
              <a:latin typeface="Calibri" pitchFamily="34" charset="0"/>
            </a:endParaRPr>
          </a:p>
          <a:p>
            <a:pPr marL="171450" indent="-171450">
              <a:buFontTx/>
              <a:buChar char="•"/>
            </a:pPr>
            <a:endParaRPr lang="en-US" altLang="en-US" smtClean="0">
              <a:latin typeface="Calibri" pitchFamily="34" charset="0"/>
            </a:endParaRPr>
          </a:p>
          <a:p>
            <a:pPr marL="171450" indent="-171450"/>
            <a:endParaRPr lang="en-US" altLang="en-US" smtClean="0">
              <a:latin typeface="Arial" pitchFamily="34" charset="0"/>
            </a:endParaRPr>
          </a:p>
        </p:txBody>
      </p:sp>
      <p:sp>
        <p:nvSpPr>
          <p:cNvPr id="563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63EA50D9-3119-40E8-AA3A-E6510152F7C8}" type="slidenum">
              <a:rPr lang="en-US" altLang="en-US" sz="1200">
                <a:latin typeface="Arial" pitchFamily="34" charset="0"/>
                <a:cs typeface="Arial" pitchFamily="34" charset="0"/>
              </a:rPr>
              <a:pPr eaLnBrk="1" hangingPunct="1"/>
              <a:t>27</a:t>
            </a:fld>
            <a:endParaRPr lang="en-US" altLang="en-US" sz="1200">
              <a:latin typeface="Arial" pitchFamily="34" charset="0"/>
              <a:cs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Calibri" pitchFamily="34" charset="0"/>
              </a:rPr>
              <a:t>Completion rates vary widely across and within programs. In SIKA South (ca.1/3 of all projects improperly executed), for example, Kandahar province has many incomplete projects while Helmand province has relatively few. The same applies at the district level: SIKA-West’s Bala Boluk has many more failed verifications than Kushk.</a:t>
            </a:r>
          </a:p>
          <a:p>
            <a:pPr>
              <a:buFontTx/>
              <a:buChar char="•"/>
            </a:pPr>
            <a:r>
              <a:rPr lang="en-US" altLang="en-US" u="sng" smtClean="0">
                <a:latin typeface="Calibri" pitchFamily="34" charset="0"/>
              </a:rPr>
              <a:t>Project Executed as Reported (</a:t>
            </a:r>
            <a:r>
              <a:rPr lang="en-US" altLang="en-US" b="1" u="sng" smtClean="0">
                <a:solidFill>
                  <a:srgbClr val="00B050"/>
                </a:solidFill>
                <a:latin typeface="Calibri" pitchFamily="34" charset="0"/>
              </a:rPr>
              <a:t>Green</a:t>
            </a:r>
            <a:r>
              <a:rPr lang="en-US" altLang="en-US" u="sng" smtClean="0">
                <a:latin typeface="Calibri" pitchFamily="34" charset="0"/>
              </a:rPr>
              <a:t>)</a:t>
            </a:r>
            <a:r>
              <a:rPr lang="en-US" altLang="en-US" smtClean="0">
                <a:latin typeface="Calibri" pitchFamily="34" charset="0"/>
              </a:rPr>
              <a:t>: If a project is completed 100% as described.</a:t>
            </a:r>
          </a:p>
          <a:p>
            <a:pPr>
              <a:buFontTx/>
              <a:buChar char="•"/>
            </a:pPr>
            <a:r>
              <a:rPr lang="en-US" altLang="en-US" u="sng" smtClean="0">
                <a:latin typeface="Calibri" pitchFamily="34" charset="0"/>
              </a:rPr>
              <a:t>Project Executed with Conditions (</a:t>
            </a:r>
            <a:r>
              <a:rPr lang="en-US" altLang="en-US" b="1" u="sng" smtClean="0">
                <a:solidFill>
                  <a:srgbClr val="FFC000"/>
                </a:solidFill>
                <a:latin typeface="Calibri" pitchFamily="34" charset="0"/>
              </a:rPr>
              <a:t>Yellow</a:t>
            </a:r>
            <a:r>
              <a:rPr lang="en-US" altLang="en-US" u="sng" smtClean="0">
                <a:latin typeface="Calibri" pitchFamily="34" charset="0"/>
              </a:rPr>
              <a:t>)</a:t>
            </a:r>
            <a:r>
              <a:rPr lang="en-US" altLang="en-US" smtClean="0">
                <a:latin typeface="Calibri" pitchFamily="34" charset="0"/>
              </a:rPr>
              <a:t>: If only a portion of the project can be verified. 1%-99% completed. </a:t>
            </a:r>
          </a:p>
          <a:p>
            <a:pPr>
              <a:buFontTx/>
              <a:buChar char="•"/>
            </a:pPr>
            <a:r>
              <a:rPr lang="en-US" altLang="en-US" u="sng" smtClean="0">
                <a:latin typeface="Calibri" pitchFamily="34" charset="0"/>
              </a:rPr>
              <a:t>Project Not Executed (</a:t>
            </a:r>
            <a:r>
              <a:rPr lang="en-US" altLang="en-US" b="1" u="sng" smtClean="0">
                <a:solidFill>
                  <a:srgbClr val="FF0000"/>
                </a:solidFill>
                <a:latin typeface="Calibri" pitchFamily="34" charset="0"/>
              </a:rPr>
              <a:t>Red</a:t>
            </a:r>
            <a:r>
              <a:rPr lang="en-US" altLang="en-US" u="sng" smtClean="0">
                <a:latin typeface="Calibri" pitchFamily="34" charset="0"/>
              </a:rPr>
              <a:t>)</a:t>
            </a:r>
            <a:r>
              <a:rPr lang="en-US" altLang="en-US" smtClean="0">
                <a:latin typeface="Calibri" pitchFamily="34" charset="0"/>
              </a:rPr>
              <a:t>: If nothing can be found at the reported project site. 0% completed. </a:t>
            </a:r>
          </a:p>
          <a:p>
            <a:endParaRPr lang="en-US" altLang="en-US" smtClean="0">
              <a:latin typeface="Calibri" pitchFamily="34" charset="0"/>
            </a:endParaRPr>
          </a:p>
          <a:p>
            <a:r>
              <a:rPr lang="en-US" altLang="en-US" smtClean="0">
                <a:latin typeface="Arial" pitchFamily="34" charset="0"/>
              </a:rPr>
              <a:t>MISTI has verified 40% of all SIKA infrastructure projects, totaling (with trainings and other verified soft activities) $17.6 million of USAID stabilization and governance programming funds. As of 30 June: SIKA East 37% (167 verifications), SIKA South 38% (154), SIKA West 56% (147), SIKA North 34% (111). ACAP II – 67 verifications. KFZ – 14 verifications. </a:t>
            </a:r>
          </a:p>
          <a:p>
            <a:r>
              <a:rPr lang="en-US" altLang="en-US" smtClean="0">
                <a:latin typeface="Arial" pitchFamily="34" charset="0"/>
              </a:rPr>
              <a:t>Validation approximately 7%</a:t>
            </a:r>
            <a:endParaRPr lang="en-US" altLang="en-US" smtClean="0">
              <a:latin typeface="Calibri" pitchFamily="34" charset="0"/>
            </a:endParaRPr>
          </a:p>
          <a:p>
            <a:endParaRPr lang="en-US" altLang="en-US" smtClean="0">
              <a:latin typeface="Arial" pitchFamily="34" charset="0"/>
            </a:endParaRP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16EFE44D-78F1-4856-8226-EDDDA0536F61}" type="slidenum">
              <a:rPr lang="en-US" altLang="en-US" sz="1200">
                <a:latin typeface="Arial" pitchFamily="34" charset="0"/>
                <a:cs typeface="Arial" pitchFamily="34" charset="0"/>
              </a:rPr>
              <a:pPr eaLnBrk="1" hangingPunct="1"/>
              <a:t>28</a:t>
            </a:fld>
            <a:endParaRPr lang="en-US" altLang="en-US" sz="1200">
              <a:latin typeface="Arial" pitchFamily="34" charset="0"/>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tLang="en-US" smtClean="0">
                <a:latin typeface="Arial" pitchFamily="34" charset="0"/>
              </a:rPr>
              <a:t>The letters that state what ministry (and what department) is responsible for overseeing programming must be agreed before project start-up. They should clearly state the parties’ particular responsibilities, deliverables, communication channels, and necessary coordination activities.</a:t>
            </a:r>
          </a:p>
          <a:p>
            <a:pPr marL="171450" indent="-171450">
              <a:buFontTx/>
              <a:buChar char="•"/>
            </a:pPr>
            <a:r>
              <a:rPr lang="en-US" altLang="en-US" smtClean="0">
                <a:latin typeface="Arial" pitchFamily="34" charset="0"/>
              </a:rPr>
              <a:t>Last-minute notices considerably inhibit performance, result in loss of (difficult to replace) staff, and force IP management to unnecessarily focus on closing out the project.</a:t>
            </a:r>
          </a:p>
          <a:p>
            <a:pPr marL="171450" indent="-171450">
              <a:buFontTx/>
              <a:buChar char="•"/>
            </a:pPr>
            <a:r>
              <a:rPr lang="en-US" altLang="en-US" smtClean="0">
                <a:latin typeface="Arial" pitchFamily="34" charset="0"/>
              </a:rPr>
              <a:t>Standardization improves the ability to perform quality assurance of the data (internal and third party), query the data, create a consolidated  tracker/database, use the data for M&amp;E and verification purposes, and allows greater opportunities for analysis and learning.</a:t>
            </a:r>
          </a:p>
          <a:p>
            <a:pPr marL="171450" indent="-171450">
              <a:buFontTx/>
              <a:buChar char="•"/>
            </a:pPr>
            <a:r>
              <a:rPr lang="en-US" altLang="en-US" smtClean="0">
                <a:latin typeface="Arial" pitchFamily="34" charset="0"/>
              </a:rPr>
              <a:t>Other data quality issues caused by a lack of standardization include the mismatching of grant titles and assigned sectors, coordinates with typos or symbols added, different coordinate formats used (decimal degrees, DMS, etc.), and budgets are reported at grant level rather than activity level (one grant may include multiple activities, e.g., one road construction grant may include one road, three bridges and 12 culverts). Tracker databases are too prone to human data entry error and should have drop down menus to restrict entry error. </a:t>
            </a:r>
          </a:p>
          <a:p>
            <a:pPr marL="171450" indent="-171450">
              <a:buFontTx/>
              <a:buChar char="•"/>
            </a:pPr>
            <a:r>
              <a:rPr lang="en-US" altLang="en-US" smtClean="0">
                <a:latin typeface="Arial" pitchFamily="34" charset="0"/>
              </a:rPr>
              <a:t>Easiest way to QA data on GPS coordinates is to plot the coordinates on satellite imagery and/or Afghanistan boundaries.  First thing MISTI did to identify the rubbish -- very quick and easy.  If a point appeared outside of Afghanistan or in the middle of non-populated areas (top of ridges or in desert) these are obviously incorrect. IPs M&amp;E/GIS departments should have done this internally before sharing coordinates…obviously no QA was ever done on the coordinates prior to MISTI Verification.</a:t>
            </a:r>
          </a:p>
          <a:p>
            <a:pPr marL="171450" indent="-171450">
              <a:buFontTx/>
              <a:buChar char="•"/>
            </a:pPr>
            <a:r>
              <a:rPr lang="en-US" altLang="en-US" smtClean="0">
                <a:latin typeface="Calibri" pitchFamily="34" charset="0"/>
              </a:rPr>
              <a:t>IPs should use a relational database , e.g., SQL or MS Access, better for QA, data querying, and reporting.</a:t>
            </a:r>
            <a:endParaRPr lang="en-US" altLang="en-US" smtClean="0">
              <a:latin typeface="Arial" pitchFamily="34" charset="0"/>
            </a:endParaRPr>
          </a:p>
          <a:p>
            <a:pPr marL="171450" indent="-171450"/>
            <a:endParaRPr lang="en-US" altLang="en-US" smtClean="0">
              <a:latin typeface="Arial" pitchFamily="34" charset="0"/>
            </a:endParaRPr>
          </a:p>
        </p:txBody>
      </p:sp>
      <p:sp>
        <p:nvSpPr>
          <p:cNvPr id="604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7A2BAA47-108D-495C-A1C1-A4FB716DE91E}" type="slidenum">
              <a:rPr lang="en-US" altLang="en-US" sz="1200">
                <a:latin typeface="Arial" pitchFamily="34" charset="0"/>
                <a:cs typeface="Arial" pitchFamily="34" charset="0"/>
              </a:rPr>
              <a:pPr eaLnBrk="1" hangingPunct="1"/>
              <a:t>29</a:t>
            </a:fld>
            <a:endParaRPr lang="en-US" altLang="en-US" sz="1200">
              <a:latin typeface="Arial" pitchFamily="34" charset="0"/>
              <a:cs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ln/>
        </p:spPr>
      </p:sp>
      <p:sp>
        <p:nvSpPr>
          <p:cNvPr id="624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tLang="en-US" smtClean="0">
                <a:latin typeface="Arial" pitchFamily="34" charset="0"/>
              </a:rPr>
              <a:t>MISTI used open source software to develop Android mobile applications for navigating onto activity locations, collecting data using digital forms (ODK), taking GPS DTG stamped photos, and automatically uploading data to the MISTI server. IPs should also make use of these technologies for monitoring activities.</a:t>
            </a: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7F280A8A-2336-45E4-AABB-F0191DBC70A1}" type="slidenum">
              <a:rPr lang="en-US" altLang="en-US" sz="1200">
                <a:latin typeface="Arial" pitchFamily="34" charset="0"/>
                <a:cs typeface="Arial" pitchFamily="34" charset="0"/>
              </a:rPr>
              <a:pPr eaLnBrk="1" hangingPunct="1"/>
              <a:t>30</a:t>
            </a:fld>
            <a:endParaRPr lang="en-US" altLang="en-US" sz="1200">
              <a:latin typeface="Arial" pitchFamily="34" charset="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3F59217D-2BC5-42E6-80B7-D83C0E635EBD}" type="slidenum">
              <a:rPr lang="en-US" altLang="en-US" sz="1200">
                <a:latin typeface="Arial" pitchFamily="34" charset="0"/>
                <a:cs typeface="Arial" pitchFamily="34" charset="0"/>
              </a:rPr>
              <a:pPr eaLnBrk="1" hangingPunct="1"/>
              <a:t>6</a:t>
            </a:fld>
            <a:endParaRPr lang="en-US" altLang="en-US" sz="1200">
              <a:latin typeface="Arial" pitchFamily="34" charset="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rPr>
              <a:t>Stability Index: 30 total survey items; </a:t>
            </a:r>
          </a:p>
          <a:p>
            <a:r>
              <a:rPr lang="en-US" altLang="en-US" smtClean="0">
                <a:latin typeface="Arial" pitchFamily="34" charset="0"/>
              </a:rPr>
              <a:t>Resilience Index: 21 total survey items </a:t>
            </a:r>
          </a:p>
          <a:p>
            <a:r>
              <a:rPr lang="en-US" altLang="en-US" smtClean="0">
                <a:latin typeface="Arial" pitchFamily="34" charset="0"/>
              </a:rPr>
              <a:t>District and Provincial Performance: Responsiveness, confidence, gets things done</a:t>
            </a:r>
          </a:p>
          <a:p>
            <a:r>
              <a:rPr lang="en-US" altLang="en-US" smtClean="0">
                <a:latin typeface="Arial" pitchFamily="34" charset="0"/>
              </a:rPr>
              <a:t>Government Satisfaction: Understands local problems, visits the area, fairness, honesty, regarded positively</a:t>
            </a:r>
          </a:p>
          <a:p>
            <a:r>
              <a:rPr lang="en-US" altLang="en-US" smtClean="0">
                <a:latin typeface="Calibri" pitchFamily="34" charset="0"/>
              </a:rPr>
              <a:t>Quality of Life: Direction of district,</a:t>
            </a:r>
            <a:r>
              <a:rPr lang="en-US" altLang="en-US" smtClean="0">
                <a:latin typeface="Arial" pitchFamily="34" charset="0"/>
              </a:rPr>
              <a:t> </a:t>
            </a:r>
            <a:r>
              <a:rPr lang="en-US" altLang="en-US" smtClean="0">
                <a:latin typeface="Calibri" pitchFamily="34" charset="0"/>
              </a:rPr>
              <a:t>security in local area,</a:t>
            </a:r>
            <a:r>
              <a:rPr lang="en-US" altLang="en-US" smtClean="0">
                <a:latin typeface="Arial" pitchFamily="34" charset="0"/>
              </a:rPr>
              <a:t> </a:t>
            </a:r>
            <a:r>
              <a:rPr lang="en-US" altLang="en-US" smtClean="0">
                <a:latin typeface="Calibri" pitchFamily="34" charset="0"/>
              </a:rPr>
              <a:t>security trend, life satisfaction,</a:t>
            </a:r>
            <a:r>
              <a:rPr lang="en-US" altLang="en-US" smtClean="0">
                <a:latin typeface="Arial" pitchFamily="34" charset="0"/>
              </a:rPr>
              <a:t> </a:t>
            </a:r>
            <a:r>
              <a:rPr lang="en-US" altLang="en-US" smtClean="0">
                <a:latin typeface="Calibri" pitchFamily="34" charset="0"/>
              </a:rPr>
              <a:t>household finances,</a:t>
            </a:r>
            <a:r>
              <a:rPr lang="en-US" altLang="en-US" smtClean="0">
                <a:latin typeface="Arial" pitchFamily="34" charset="0"/>
              </a:rPr>
              <a:t> </a:t>
            </a:r>
            <a:r>
              <a:rPr lang="en-US" altLang="en-US" smtClean="0">
                <a:latin typeface="Calibri" pitchFamily="34" charset="0"/>
              </a:rPr>
              <a:t>ability to meet basic needs</a:t>
            </a:r>
            <a:r>
              <a:rPr lang="en-US" altLang="en-US" smtClean="0">
                <a:latin typeface="Arial" pitchFamily="34" charset="0"/>
              </a:rPr>
              <a:t> </a:t>
            </a:r>
          </a:p>
          <a:p>
            <a:r>
              <a:rPr lang="en-US" altLang="en-US" smtClean="0">
                <a:latin typeface="Arial" pitchFamily="34" charset="0"/>
              </a:rPr>
              <a:t>Social Capital: </a:t>
            </a:r>
            <a:r>
              <a:rPr lang="en-US" altLang="en-US" smtClean="0">
                <a:latin typeface="Calibri" pitchFamily="34" charset="0"/>
              </a:rPr>
              <a:t>Ability to solve external problems,</a:t>
            </a:r>
            <a:r>
              <a:rPr lang="en-US" altLang="en-US" smtClean="0">
                <a:latin typeface="Arial" pitchFamily="34" charset="0"/>
              </a:rPr>
              <a:t> </a:t>
            </a:r>
            <a:r>
              <a:rPr lang="en-US" altLang="en-US" smtClean="0">
                <a:latin typeface="Calibri" pitchFamily="34" charset="0"/>
              </a:rPr>
              <a:t>ability to solve internal problems,</a:t>
            </a:r>
            <a:r>
              <a:rPr lang="en-US" altLang="en-US" smtClean="0">
                <a:latin typeface="Arial" pitchFamily="34" charset="0"/>
              </a:rPr>
              <a:t> </a:t>
            </a:r>
            <a:r>
              <a:rPr lang="en-US" altLang="en-US" smtClean="0">
                <a:latin typeface="Calibri" pitchFamily="34" charset="0"/>
              </a:rPr>
              <a:t>how often villages work together</a:t>
            </a:r>
            <a:r>
              <a:rPr lang="en-US" altLang="en-US" smtClean="0">
                <a:latin typeface="Arial" pitchFamily="34" charset="0"/>
              </a:rPr>
              <a:t> </a:t>
            </a:r>
          </a:p>
          <a:p>
            <a:pPr eaLnBrk="1" hangingPunct="1">
              <a:spcBef>
                <a:spcPct val="0"/>
              </a:spcBef>
            </a:pPr>
            <a:r>
              <a:rPr lang="en-US" altLang="en-US" smtClean="0">
                <a:latin typeface="Arial" pitchFamily="34" charset="0"/>
              </a:rPr>
              <a:t>Local Leaders Satisfaction: Represents citizens interests, women’s interests, secure funding</a:t>
            </a:r>
          </a:p>
          <a:p>
            <a:endParaRPr lang="en-US" altLang="en-US" smtClean="0">
              <a:latin typeface="Arial" pitchFamily="34" charset="0"/>
            </a:endParaRPr>
          </a:p>
          <a:p>
            <a:endParaRPr lang="en-US" altLang="en-US" smtClean="0">
              <a:latin typeface="Arial" pitchFamily="34" charset="0"/>
            </a:endParaRPr>
          </a:p>
          <a:p>
            <a:endParaRPr lang="en-US" altLang="en-US" smtClean="0">
              <a:latin typeface="Arial" pitchFamily="34" charset="0"/>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21B1CD4C-45AC-4E71-8C43-BE71421B43B1}" type="slidenum">
              <a:rPr lang="en-US" altLang="en-US" sz="1200">
                <a:latin typeface="Arial" pitchFamily="34" charset="0"/>
                <a:cs typeface="Arial" pitchFamily="34" charset="0"/>
              </a:rPr>
              <a:pPr eaLnBrk="1" hangingPunct="1"/>
              <a:t>7</a:t>
            </a:fld>
            <a:endParaRPr lang="en-US" altLang="en-US" sz="1200">
              <a:latin typeface="Arial" pitchFamily="34" charset="0"/>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rPr>
              <a:t>Waves 1-5 are the five semi-annual survey</a:t>
            </a:r>
          </a:p>
          <a:p>
            <a:endParaRPr lang="en-US" altLang="en-US" smtClean="0">
              <a:latin typeface="Arial" pitchFamily="34" charset="0"/>
            </a:endParaRPr>
          </a:p>
          <a:p>
            <a:r>
              <a:rPr lang="en-US" altLang="en-US" smtClean="0">
                <a:latin typeface="Arial" pitchFamily="34" charset="0"/>
              </a:rPr>
              <a:t>At the overall level we see minor changes in stability and resilience levels. Can see the shift in levels influenced by the fighting season (April to October) in Waves 2 and 4. In Wave 5 levels to not rebound in the non-fighting season. This is likely due to the instability caused by the election crisis, delays in determining the composition of the Ghani government, and prolonged fighting season. </a:t>
            </a:r>
          </a:p>
          <a:p>
            <a:endParaRPr lang="en-US" altLang="en-US" smtClean="0">
              <a:latin typeface="Arial" pitchFamily="34" charset="0"/>
            </a:endParaRPr>
          </a:p>
          <a:p>
            <a:r>
              <a:rPr lang="en-US" altLang="en-US" b="1" u="sng" smtClean="0">
                <a:latin typeface="Arial" pitchFamily="34" charset="0"/>
              </a:rPr>
              <a:t>Hyperbolic curve charts</a:t>
            </a:r>
            <a:r>
              <a:rPr lang="en-US" altLang="en-US" smtClean="0">
                <a:latin typeface="Arial" pitchFamily="34" charset="0"/>
              </a:rPr>
              <a:t>: Width of base shows variation in district responses…the wider the base the greater the variation. If curve moves to the left we have a deterioration in the stability/resilience Index score.</a:t>
            </a:r>
          </a:p>
          <a:p>
            <a:pPr>
              <a:buFontTx/>
              <a:buChar char="•"/>
            </a:pPr>
            <a:endParaRPr lang="en-US" altLang="en-US" smtClean="0">
              <a:latin typeface="Arial" pitchFamily="34" charset="0"/>
            </a:endParaRPr>
          </a:p>
          <a:p>
            <a:pPr>
              <a:buFontTx/>
              <a:buChar char="•"/>
            </a:pPr>
            <a:r>
              <a:rPr lang="en-US" altLang="en-US" b="1" smtClean="0">
                <a:latin typeface="Arial" pitchFamily="34" charset="0"/>
              </a:rPr>
              <a:t>Stability curve</a:t>
            </a:r>
            <a:r>
              <a:rPr lang="en-US" altLang="en-US" smtClean="0">
                <a:latin typeface="Arial" pitchFamily="34" charset="0"/>
              </a:rPr>
              <a:t>: W5 has wider base (greater variation in district scores) with most change to the left (deterioration). From this we can drill down in the data to identify which districts have slipped to the left. Also we should explore each of the components of the stability index to identify if any particular dimensions of stability are deteriorating at a faster level in the worsening districts. This will help identify which districts to program in and what dimension of stability the programming should be focused on, e.g., governance, security, local economy, etc.</a:t>
            </a:r>
          </a:p>
          <a:p>
            <a:pPr>
              <a:buFontTx/>
              <a:buChar char="•"/>
            </a:pPr>
            <a:endParaRPr lang="en-US" altLang="en-US" smtClean="0">
              <a:latin typeface="Arial" pitchFamily="34" charset="0"/>
            </a:endParaRPr>
          </a:p>
          <a:p>
            <a:pPr>
              <a:buFontTx/>
              <a:buChar char="•"/>
            </a:pPr>
            <a:r>
              <a:rPr lang="en-US" altLang="en-US" b="1" smtClean="0">
                <a:latin typeface="Arial" pitchFamily="34" charset="0"/>
              </a:rPr>
              <a:t>Resilience curve</a:t>
            </a:r>
            <a:r>
              <a:rPr lang="en-US" altLang="en-US" smtClean="0">
                <a:latin typeface="Arial" pitchFamily="34" charset="0"/>
              </a:rPr>
              <a:t>: Resilience score fairly static across the survey waves. Peaked in W3. Flat between W4 and W5. Variation has narrowed to the left. From this we can drill down in the data to identify which districts have deteriorated. We can also explore components of the resilience index to identify which dimensions of resilience are deteriorating in the worsening districts. This will help us to better plan programming by location and type of activity.</a:t>
            </a:r>
          </a:p>
          <a:p>
            <a:endParaRPr lang="en-US" altLang="en-US" smtClean="0">
              <a:latin typeface="Arial" pitchFamily="34" charset="0"/>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5AD81BAC-98A9-446C-A89D-7BF787B086E1}" type="slidenum">
              <a:rPr lang="en-US" altLang="en-US" sz="1200">
                <a:latin typeface="Arial" pitchFamily="34" charset="0"/>
                <a:cs typeface="Arial" pitchFamily="34" charset="0"/>
              </a:rPr>
              <a:pPr eaLnBrk="1" hangingPunct="1"/>
              <a:t>8</a:t>
            </a:fld>
            <a:endParaRPr lang="en-US" altLang="en-US" sz="1200">
              <a:latin typeface="Arial" pitchFamily="34" charset="0"/>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rPr>
              <a:t>The more we breakdown the data, the greater the variation in results. Trends are smoothed out at the overall and regional levels but we see significant differences at the district level and among the different components of stability. We can break the data all the way down to the village level and sub-components (individual questions in the indices).</a:t>
            </a: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ADD9D54C-4736-4097-8A99-FDAC781E4089}" type="slidenum">
              <a:rPr lang="en-US" altLang="en-US" sz="1200">
                <a:latin typeface="Arial" pitchFamily="34" charset="0"/>
                <a:cs typeface="Arial" pitchFamily="34" charset="0"/>
              </a:rPr>
              <a:pPr eaLnBrk="1" hangingPunct="1"/>
              <a:t>11</a:t>
            </a:fld>
            <a:endParaRPr lang="en-US" altLang="en-US" sz="1200">
              <a:latin typeface="Arial" pitchFamily="34" charset="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rPr>
              <a:t>Key findings:</a:t>
            </a:r>
          </a:p>
          <a:p>
            <a:r>
              <a:rPr lang="en-US" altLang="en-US" smtClean="0">
                <a:latin typeface="Arial" pitchFamily="34" charset="0"/>
              </a:rPr>
              <a:t>The figure shows the one-year Impacts of stabilization project activities on all components of the Stability and Resilience Indices. Stabilization programming had statistically significant impacts on Government Capacity, Provincial Government Performance, and Quality of Life only. The other treatment effects are considered statistically insignificant (equal to zero) at the 95% confidence level.</a:t>
            </a:r>
          </a:p>
          <a:p>
            <a:r>
              <a:rPr lang="en-US" altLang="en-US" smtClean="0">
                <a:latin typeface="Arial" pitchFamily="34" charset="0"/>
              </a:rPr>
              <a:t>Positive effects that were too small to reach the threshold of statistical significance were found on District Government Performance, District Government Satisfaction, Community Development Council, Community Cohesion, Social Capital, and Local Leader Satisfaction. Negative but insignificant effects were found on Overall Stability, Local Governance, District Development Assembly, Local Leaders Performance, and Resilience.</a:t>
            </a:r>
          </a:p>
          <a:p>
            <a:endParaRPr lang="en-US" altLang="en-US" smtClean="0">
              <a:latin typeface="Arial" pitchFamily="34" charset="0"/>
            </a:endParaRPr>
          </a:p>
          <a:p>
            <a:r>
              <a:rPr lang="en-US" altLang="en-US" smtClean="0">
                <a:latin typeface="Arial" pitchFamily="34" charset="0"/>
              </a:rPr>
              <a:t>Technical explanation of the models:</a:t>
            </a:r>
          </a:p>
          <a:p>
            <a:r>
              <a:rPr lang="en-US" altLang="en-US" smtClean="0">
                <a:latin typeface="Arial" pitchFamily="34" charset="0"/>
              </a:rPr>
              <a:t>These findings are summative such that they combine three one-year measurements from all villages surveyed in Waves 1-3, 2-4, and 3-5. The unit of analysis is a village-year. There are 362 total treated villages (unique village-years) included in the time series. These are matched to 3,177 control village-years using an index variable to confine the matching of treated villages with control villages from the same year. After matching, 150-170 treated and 300-400 control village-years remain in each impact model. The point estimate of each effect is displayed by a circle on the graph. The lines on either side of the circles show the 95% confidence interval around each point estimate. That is, 95 out of 100 repetitions of the impact evaluation would give us an estimate at some point on the line that intersects each circle. The dashed red line marks the zero point on the x-axis. Where a blue line crosses the dashed red line, the treatment effect is considered statistically insignificant. </a:t>
            </a:r>
          </a:p>
          <a:p>
            <a:endParaRPr lang="en-US" altLang="en-US" smtClean="0">
              <a:latin typeface="Arial" pitchFamily="34" charset="0"/>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5901B8F2-F7F5-46DB-B0AE-CB14886D2F73}" type="slidenum">
              <a:rPr lang="en-US" altLang="en-US" sz="1200">
                <a:latin typeface="Arial" pitchFamily="34" charset="0"/>
                <a:cs typeface="Arial" pitchFamily="34" charset="0"/>
              </a:rPr>
              <a:pPr eaLnBrk="1" hangingPunct="1"/>
              <a:t>13</a:t>
            </a:fld>
            <a:endParaRPr lang="en-US" altLang="en-US" sz="1200">
              <a:latin typeface="Arial" pitchFamily="34"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smtClean="0">
                <a:latin typeface="Arial" pitchFamily="34" charset="0"/>
              </a:rPr>
              <a:t>In fact the SIKA and CCI programs operated in villages that were not cleared of Taliban. This slide shows the number of surveyed villages where stabilization activities took place in five different zones of territorial control. </a:t>
            </a: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4F21445F-9AC4-4AB3-A1B3-52179EFE33B0}" type="slidenum">
              <a:rPr lang="en-US" altLang="en-US" sz="1200">
                <a:latin typeface="Calibri" pitchFamily="34" charset="0"/>
                <a:cs typeface="Arial" pitchFamily="34" charset="0"/>
              </a:rPr>
              <a:pPr eaLnBrk="1" hangingPunct="1"/>
              <a:t>14</a:t>
            </a:fld>
            <a:endParaRPr lang="en-US" altLang="en-US" sz="1200">
              <a:latin typeface="Calibri" pitchFamily="34" charset="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rPr>
              <a:t>Key findings:</a:t>
            </a:r>
          </a:p>
          <a:p>
            <a:r>
              <a:rPr lang="en-US" altLang="en-US" smtClean="0">
                <a:latin typeface="Arial" pitchFamily="34" charset="0"/>
              </a:rPr>
              <a:t>The figure shows the impacts of stabilization programming on overall stability disaggregated by Zone of Control (see previous slide). The blue markers on the graph show positive, statistically significant impacts. The red markers show effects that are positive but too small for statistical significance. The disaggregation by zone shows that impacts were greatest in villages that were partially or wholly outside the control of GIRoA. The effect of projects on overall stability is insignificant when villages fully under government control (Zone 5) are included in the impact models. These findings suggest that stabilization programming has the greatest impact in areas where the government has the least control.</a:t>
            </a:r>
          </a:p>
          <a:p>
            <a:endParaRPr lang="en-US" altLang="en-US" smtClean="0">
              <a:latin typeface="Arial" pitchFamily="34" charset="0"/>
            </a:endParaRPr>
          </a:p>
          <a:p>
            <a:r>
              <a:rPr lang="en-US" altLang="en-US" smtClean="0">
                <a:latin typeface="Arial" pitchFamily="34" charset="0"/>
              </a:rPr>
              <a:t>From the top of the graph down:</a:t>
            </a:r>
          </a:p>
          <a:p>
            <a:pPr>
              <a:buFontTx/>
              <a:buAutoNum type="arabicParenR"/>
            </a:pPr>
            <a:r>
              <a:rPr lang="en-US" altLang="en-US" smtClean="0">
                <a:latin typeface="Arial" pitchFamily="34" charset="0"/>
              </a:rPr>
              <a:t>The 6-month models found the biggest impact in Zone 1, which includes only villages fully controlled by the Taliban with no GIRoA presence (small sample of 18 treated and 24 control). </a:t>
            </a:r>
          </a:p>
          <a:p>
            <a:pPr>
              <a:buFontTx/>
              <a:buAutoNum type="arabicParenR"/>
            </a:pPr>
            <a:r>
              <a:rPr lang="en-US" altLang="en-US" smtClean="0">
                <a:latin typeface="Arial" pitchFamily="34" charset="0"/>
              </a:rPr>
              <a:t>6-month impact is seen when the villages in Zones 1 and 2 were included in one model where the Taliban is in control with some GIRoA presence.</a:t>
            </a:r>
          </a:p>
          <a:p>
            <a:pPr>
              <a:buFontTx/>
              <a:buAutoNum type="arabicParenR"/>
            </a:pPr>
            <a:r>
              <a:rPr lang="en-US" altLang="en-US" smtClean="0">
                <a:latin typeface="Arial" pitchFamily="34" charset="0"/>
              </a:rPr>
              <a:t>6-month impact was seen when the evaluation included Zones 1, 2, and 3 where neither the Taliban or GIRoA had complete control. </a:t>
            </a:r>
          </a:p>
          <a:p>
            <a:pPr>
              <a:buFontTx/>
              <a:buAutoNum type="arabicParenR"/>
            </a:pPr>
            <a:r>
              <a:rPr lang="en-US" altLang="en-US" smtClean="0">
                <a:latin typeface="Arial" pitchFamily="34" charset="0"/>
              </a:rPr>
              <a:t>No significant impact was seen when the 6-month model included all the villages in Zones 1, 2, 3, &amp; 4. </a:t>
            </a:r>
          </a:p>
          <a:p>
            <a:pPr>
              <a:buFontTx/>
              <a:buAutoNum type="arabicParenR"/>
            </a:pPr>
            <a:r>
              <a:rPr lang="en-US" altLang="en-US" smtClean="0">
                <a:latin typeface="Arial" pitchFamily="34" charset="0"/>
              </a:rPr>
              <a:t>No significant impact was seen when the 6-month model included all the villages in all Zones 1-5. </a:t>
            </a:r>
          </a:p>
          <a:p>
            <a:pPr>
              <a:buFontTx/>
              <a:buAutoNum type="arabicParenR"/>
            </a:pPr>
            <a:r>
              <a:rPr lang="en-US" altLang="en-US" smtClean="0">
                <a:latin typeface="Arial" pitchFamily="34" charset="0"/>
              </a:rPr>
              <a:t>No significant impact was seen when the 1-year model included all the villages in all Zones 1-5. </a:t>
            </a:r>
          </a:p>
          <a:p>
            <a:pPr>
              <a:buFontTx/>
              <a:buAutoNum type="arabicParenR"/>
            </a:pPr>
            <a:r>
              <a:rPr lang="en-US" altLang="en-US" smtClean="0">
                <a:latin typeface="Arial" pitchFamily="34" charset="0"/>
              </a:rPr>
              <a:t>The 1-year model showed significant impact when villages in Zones 1, 2, 3, &amp; 4 were included, and the ones under full government control in Zone 5 were excluded.</a:t>
            </a:r>
          </a:p>
          <a:p>
            <a:pPr>
              <a:buFontTx/>
              <a:buAutoNum type="arabicParenR"/>
            </a:pPr>
            <a:endParaRPr lang="en-US" altLang="en-US" smtClean="0">
              <a:latin typeface="Arial" pitchFamily="34" charset="0"/>
            </a:endParaRPr>
          </a:p>
          <a:p>
            <a:r>
              <a:rPr lang="en-US" altLang="en-US" smtClean="0">
                <a:latin typeface="Arial" pitchFamily="34" charset="0"/>
              </a:rPr>
              <a:t>Technical explanation of the models:</a:t>
            </a:r>
          </a:p>
          <a:p>
            <a:r>
              <a:rPr lang="en-US" altLang="en-US" smtClean="0">
                <a:latin typeface="Arial" pitchFamily="34" charset="0"/>
              </a:rPr>
              <a:t>The 6-month treatment effects combine measurements for all villages where a baseline measurement took place in one wave, then a project took place in the village (treatment), and an endline measurement took place in the next wave. Thus, the 6 month impact model tests for impact among the villages that received projects between Survey Waves 1-2, 2-3, 3-4, and 4-5. Likewise the 1-year treatment effects combine measurements from Waves 1-3, 2-4, and 3-5. Treatment effects are shown on the Stability Index excluding the DDA and CDC Performance Sub-Indices. Excluding the DDA-CDC Sub-Index removes the effect of poor perceptions of DDAs and CDCs on stability and allows for the inclusion in the impact evaluation of those villages where no DDA or CDC had been established. The point estimate of each treatment effect is displayed by the circles on the graph. The lines on either side of the circles show the 95% confidence interval around each point estimate. That is, 95 out of 100 repetitions of the impact evaluation would give us an estimate located somewhere on the solid line that intersects each circle. The dashed red line marks the zero point on the x-axis. Where a line crosses the dashed red line, the treatment effect is considered statistically insignificant. The 95% confidence interval is larger (the lines are longer) where fewer villages had projects in a particular Zone of Control, e.g. Zones 1.</a:t>
            </a:r>
          </a:p>
          <a:p>
            <a:endParaRPr lang="en-US" altLang="en-US" smtClean="0">
              <a:latin typeface="Arial" pitchFamily="34" charset="0"/>
            </a:endParaRPr>
          </a:p>
          <a:p>
            <a:endParaRPr lang="en-US" altLang="en-US" smtClean="0">
              <a:latin typeface="Arial" pitchFamily="34" charset="0"/>
            </a:endParaRP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D38B7A26-E5EB-4DE1-A2B0-C7D8BDD5083B}" type="slidenum">
              <a:rPr lang="en-US" altLang="en-US" sz="1200">
                <a:latin typeface="Arial" pitchFamily="34" charset="0"/>
                <a:cs typeface="Arial" pitchFamily="34" charset="0"/>
              </a:rPr>
              <a:pPr eaLnBrk="1" hangingPunct="1"/>
              <a:t>15</a:t>
            </a:fld>
            <a:endParaRPr lang="en-US" altLang="en-US" sz="1200">
              <a:latin typeface="Arial" pitchFamily="34" charset="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rPr>
              <a:t>The figures illustrate the impacts of stabilization programming as follows: </a:t>
            </a:r>
          </a:p>
          <a:p>
            <a:r>
              <a:rPr lang="en-US" altLang="en-US" smtClean="0">
                <a:latin typeface="Arial" pitchFamily="34" charset="0"/>
              </a:rPr>
              <a:t>The positive impact of ongoing project activities on overall stability over one year from Waves 2-4 (top left);</a:t>
            </a:r>
          </a:p>
          <a:p>
            <a:r>
              <a:rPr lang="en-US" altLang="en-US" smtClean="0">
                <a:latin typeface="Arial" pitchFamily="34" charset="0"/>
              </a:rPr>
              <a:t>The negative impact of project activities on overall stability over six months from Waves 4-5 (top right);</a:t>
            </a:r>
          </a:p>
          <a:p>
            <a:r>
              <a:rPr lang="en-US" altLang="en-US" smtClean="0">
                <a:latin typeface="Arial" pitchFamily="34" charset="0"/>
              </a:rPr>
              <a:t>The positive impact of project activities on Provincial Government Performance over six months from Waves 3-4 (bottom right).</a:t>
            </a:r>
          </a:p>
          <a:p>
            <a:pPr eaLnBrk="1" hangingPunct="1">
              <a:spcBef>
                <a:spcPct val="0"/>
              </a:spcBef>
            </a:pPr>
            <a:r>
              <a:rPr lang="en-US" altLang="en-US" smtClean="0">
                <a:latin typeface="Arial" pitchFamily="34" charset="0"/>
              </a:rPr>
              <a:t>The negative impact of project activities on Provincial Government Performance over six months from Waves 4-5 (bottom left);</a:t>
            </a:r>
          </a:p>
          <a:p>
            <a:r>
              <a:rPr lang="en-US" altLang="en-US" smtClean="0">
                <a:latin typeface="Arial" pitchFamily="34" charset="0"/>
              </a:rPr>
              <a:t>The figures show that positive impacts in Waves 2-4 and 3-4 reversed direction and became negative impacts in Waves 4-5. Also the baseline value on the Stability and Provincial Government The baseline value for the indicators was much higher the Waves 4-5 figures (top and bottom right) relative to the Waves 2-4 and 3-4 figures (top and bottom left). These findings suggest the following: 1) The uncertainty surrounding the 2014 presidential election crisis that spanned the June-September period between Waves 4-5 resulted in a substantial change in the context of stabilization programming such that strengthening connections between villages and the government through project activities was perceived as destabilizing. 2) Expectations for stabilization programming reached a high point by Wave 4. These expectations were not met by the projects implemented before the Wave 5 endline survey. Implementation delays due to USAID vetting of CDC and DDA members was a source of negative impact. Vetting also led to the implementation of projects that were not prioritized locally but were implemented because they were under the $25,000 vetting threshold.</a:t>
            </a: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0FCD30B9-556D-4805-AD5D-CA6CA1F7FC31}" type="slidenum">
              <a:rPr lang="en-US" altLang="en-US" sz="1200">
                <a:latin typeface="Arial" pitchFamily="34" charset="0"/>
                <a:cs typeface="Arial" pitchFamily="34" charset="0"/>
              </a:rPr>
              <a:pPr eaLnBrk="1" hangingPunct="1"/>
              <a:t>16</a:t>
            </a:fld>
            <a:endParaRPr lang="en-US" altLang="en-US" sz="1200">
              <a:latin typeface="Arial"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152400" y="1752600"/>
            <a:ext cx="8991600" cy="510540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eaLnBrk="1" hangingPunct="1">
              <a:defRPr/>
            </a:pPr>
            <a:endParaRPr lang="en-US" altLang="en-US"/>
          </a:p>
        </p:txBody>
      </p:sp>
      <p:sp>
        <p:nvSpPr>
          <p:cNvPr id="5" name="Rectangle 8"/>
          <p:cNvSpPr>
            <a:spLocks noChangeArrowheads="1"/>
          </p:cNvSpPr>
          <p:nvPr userDrawn="1"/>
        </p:nvSpPr>
        <p:spPr bwMode="auto">
          <a:xfrm>
            <a:off x="0" y="1752600"/>
            <a:ext cx="9144000" cy="152400"/>
          </a:xfrm>
          <a:prstGeom prst="rect">
            <a:avLst/>
          </a:prstGeom>
          <a:solidFill>
            <a:srgbClr val="C2113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eaLnBrk="1" hangingPunct="1">
              <a:defRPr/>
            </a:pPr>
            <a:endParaRPr lang="en-US" altLang="en-US"/>
          </a:p>
        </p:txBody>
      </p:sp>
      <p:sp>
        <p:nvSpPr>
          <p:cNvPr id="6" name="Rectangle 9"/>
          <p:cNvSpPr>
            <a:spLocks noChangeArrowheads="1"/>
          </p:cNvSpPr>
          <p:nvPr userDrawn="1"/>
        </p:nvSpPr>
        <p:spPr bwMode="auto">
          <a:xfrm>
            <a:off x="0" y="1905000"/>
            <a:ext cx="152400" cy="4953000"/>
          </a:xfrm>
          <a:prstGeom prst="rect">
            <a:avLst/>
          </a:prstGeom>
          <a:solidFill>
            <a:srgbClr val="002A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eaLnBrk="1" hangingPunct="1">
              <a:defRPr/>
            </a:pPr>
            <a:endParaRPr lang="en-US" altLang="en-US"/>
          </a:p>
        </p:txBody>
      </p:sp>
      <p:pic>
        <p:nvPicPr>
          <p:cNvPr id="7" name="Picture 1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63464"/>
          <a:stretch>
            <a:fillRect/>
          </a:stretch>
        </p:blipFill>
        <p:spPr bwMode="auto">
          <a:xfrm>
            <a:off x="455613" y="457200"/>
            <a:ext cx="3049587"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457200" y="3048000"/>
            <a:ext cx="8305800" cy="1828800"/>
          </a:xfrm>
        </p:spPr>
        <p:txBody>
          <a:bodyPr/>
          <a:lstStyle>
            <a:lvl1pPr algn="ctr">
              <a:defRPr sz="4000" b="0"/>
            </a:lvl1pPr>
          </a:lstStyle>
          <a:p>
            <a:r>
              <a:rPr lang="en-US"/>
              <a:t>CLICK TO EDIT MASTER TITLE STYLE</a:t>
            </a:r>
          </a:p>
        </p:txBody>
      </p:sp>
      <p:sp>
        <p:nvSpPr>
          <p:cNvPr id="5123" name="Rectangle 3"/>
          <p:cNvSpPr>
            <a:spLocks noGrp="1" noChangeArrowheads="1"/>
          </p:cNvSpPr>
          <p:nvPr>
            <p:ph type="subTitle" idx="1"/>
          </p:nvPr>
        </p:nvSpPr>
        <p:spPr>
          <a:xfrm>
            <a:off x="1676400" y="5486400"/>
            <a:ext cx="6172200" cy="533400"/>
          </a:xfrm>
        </p:spPr>
        <p:txBody>
          <a:bodyPr/>
          <a:lstStyle>
            <a:lvl1pPr marL="0" indent="0" algn="ctr">
              <a:buFontTx/>
              <a:buNone/>
              <a:defRPr sz="2000"/>
            </a:lvl1pPr>
          </a:lstStyle>
          <a:p>
            <a:r>
              <a:rPr lang="en-US"/>
              <a:t>Click to edit Master subtitle style</a:t>
            </a:r>
          </a:p>
        </p:txBody>
      </p:sp>
    </p:spTree>
    <p:extLst>
      <p:ext uri="{BB962C8B-B14F-4D97-AF65-F5344CB8AC3E}">
        <p14:creationId xmlns:p14="http://schemas.microsoft.com/office/powerpoint/2010/main" val="1762668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DB1C2DE-B1A6-4A05-8D4D-22717CC9E37A}" type="slidenum">
              <a:rPr lang="en-US" altLang="en-US"/>
              <a:pPr/>
              <a:t>‹#›</a:t>
            </a:fld>
            <a:endParaRPr lang="en-US" altLang="en-US"/>
          </a:p>
        </p:txBody>
      </p:sp>
    </p:spTree>
    <p:extLst>
      <p:ext uri="{BB962C8B-B14F-4D97-AF65-F5344CB8AC3E}">
        <p14:creationId xmlns:p14="http://schemas.microsoft.com/office/powerpoint/2010/main" val="885031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2057400"/>
            <a:ext cx="2127250" cy="3810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2057400"/>
            <a:ext cx="6229350" cy="3810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A6FA76D8-44AF-44CF-B849-626662A0BDA2}" type="slidenum">
              <a:rPr lang="en-US" altLang="en-US"/>
              <a:pPr/>
              <a:t>‹#›</a:t>
            </a:fld>
            <a:endParaRPr lang="en-US" altLang="en-US"/>
          </a:p>
        </p:txBody>
      </p:sp>
    </p:spTree>
    <p:extLst>
      <p:ext uri="{BB962C8B-B14F-4D97-AF65-F5344CB8AC3E}">
        <p14:creationId xmlns:p14="http://schemas.microsoft.com/office/powerpoint/2010/main" val="297022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9D4AC3E-3C94-427F-9339-BBF157C49045}" type="slidenum">
              <a:rPr lang="en-US" altLang="en-US"/>
              <a:pPr/>
              <a:t>‹#›</a:t>
            </a:fld>
            <a:endParaRPr lang="en-US" altLang="en-US"/>
          </a:p>
        </p:txBody>
      </p:sp>
    </p:spTree>
    <p:extLst>
      <p:ext uri="{BB962C8B-B14F-4D97-AF65-F5344CB8AC3E}">
        <p14:creationId xmlns:p14="http://schemas.microsoft.com/office/powerpoint/2010/main" val="3669528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F91562E-C14C-4B91-AF10-5533FB48D25D}" type="slidenum">
              <a:rPr lang="en-US" altLang="en-US"/>
              <a:pPr/>
              <a:t>‹#›</a:t>
            </a:fld>
            <a:endParaRPr lang="en-US" altLang="en-US"/>
          </a:p>
        </p:txBody>
      </p:sp>
    </p:spTree>
    <p:extLst>
      <p:ext uri="{BB962C8B-B14F-4D97-AF65-F5344CB8AC3E}">
        <p14:creationId xmlns:p14="http://schemas.microsoft.com/office/powerpoint/2010/main" val="3898809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00050" y="2895600"/>
            <a:ext cx="41687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1225" y="2895600"/>
            <a:ext cx="41687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A552AA6-A198-4C28-AF94-3FF9DE4528FE}" type="slidenum">
              <a:rPr lang="en-US" altLang="en-US"/>
              <a:pPr/>
              <a:t>‹#›</a:t>
            </a:fld>
            <a:endParaRPr lang="en-US" altLang="en-US"/>
          </a:p>
        </p:txBody>
      </p:sp>
    </p:spTree>
    <p:extLst>
      <p:ext uri="{BB962C8B-B14F-4D97-AF65-F5344CB8AC3E}">
        <p14:creationId xmlns:p14="http://schemas.microsoft.com/office/powerpoint/2010/main" val="351516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E5F04D87-25C3-4BE6-A9EB-170FC85AA8C3}" type="slidenum">
              <a:rPr lang="en-US" altLang="en-US"/>
              <a:pPr/>
              <a:t>‹#›</a:t>
            </a:fld>
            <a:endParaRPr lang="en-US" altLang="en-US"/>
          </a:p>
        </p:txBody>
      </p:sp>
    </p:spTree>
    <p:extLst>
      <p:ext uri="{BB962C8B-B14F-4D97-AF65-F5344CB8AC3E}">
        <p14:creationId xmlns:p14="http://schemas.microsoft.com/office/powerpoint/2010/main" val="1521059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BC47830-CECA-4675-BF46-0D6BD4EFB8D7}" type="slidenum">
              <a:rPr lang="en-US" altLang="en-US"/>
              <a:pPr/>
              <a:t>‹#›</a:t>
            </a:fld>
            <a:endParaRPr lang="en-US" altLang="en-US"/>
          </a:p>
        </p:txBody>
      </p:sp>
    </p:spTree>
    <p:extLst>
      <p:ext uri="{BB962C8B-B14F-4D97-AF65-F5344CB8AC3E}">
        <p14:creationId xmlns:p14="http://schemas.microsoft.com/office/powerpoint/2010/main" val="3058922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AD358956-AB4A-40DB-A618-FD55BC234019}" type="slidenum">
              <a:rPr lang="en-US" altLang="en-US"/>
              <a:pPr/>
              <a:t>‹#›</a:t>
            </a:fld>
            <a:endParaRPr lang="en-US" altLang="en-US"/>
          </a:p>
        </p:txBody>
      </p:sp>
    </p:spTree>
    <p:extLst>
      <p:ext uri="{BB962C8B-B14F-4D97-AF65-F5344CB8AC3E}">
        <p14:creationId xmlns:p14="http://schemas.microsoft.com/office/powerpoint/2010/main" val="2044889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32CF0E4-06B8-415E-A136-51E378A5535C}" type="slidenum">
              <a:rPr lang="en-US" altLang="en-US"/>
              <a:pPr/>
              <a:t>‹#›</a:t>
            </a:fld>
            <a:endParaRPr lang="en-US" altLang="en-US"/>
          </a:p>
        </p:txBody>
      </p:sp>
    </p:spTree>
    <p:extLst>
      <p:ext uri="{BB962C8B-B14F-4D97-AF65-F5344CB8AC3E}">
        <p14:creationId xmlns:p14="http://schemas.microsoft.com/office/powerpoint/2010/main" val="1841072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4562A09-52F9-4401-A6C3-66D82E88AAD2}" type="slidenum">
              <a:rPr lang="en-US" altLang="en-US"/>
              <a:pPr/>
              <a:t>‹#›</a:t>
            </a:fld>
            <a:endParaRPr lang="en-US" altLang="en-US"/>
          </a:p>
        </p:txBody>
      </p:sp>
    </p:spTree>
    <p:extLst>
      <p:ext uri="{BB962C8B-B14F-4D97-AF65-F5344CB8AC3E}">
        <p14:creationId xmlns:p14="http://schemas.microsoft.com/office/powerpoint/2010/main" val="89755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2057400"/>
            <a:ext cx="8475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00050" y="2895600"/>
            <a:ext cx="84899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a:p>
        </p:txBody>
      </p:sp>
      <p:sp>
        <p:nvSpPr>
          <p:cNvPr id="4102" name="Rectangle 6"/>
          <p:cNvSpPr>
            <a:spLocks noGrp="1" noChangeArrowheads="1"/>
          </p:cNvSpPr>
          <p:nvPr>
            <p:ph type="sldNum" sz="quarter" idx="4"/>
          </p:nvPr>
        </p:nvSpPr>
        <p:spPr bwMode="auto">
          <a:xfrm>
            <a:off x="8534400" y="6550025"/>
            <a:ext cx="5334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chemeClr val="bg1"/>
                </a:solidFill>
                <a:latin typeface="Arial" pitchFamily="34" charset="0"/>
              </a:defRPr>
            </a:lvl1pPr>
          </a:lstStyle>
          <a:p>
            <a:fld id="{7A7BCD01-75B5-45DC-B2B3-02514D4F0341}" type="slidenum">
              <a:rPr lang="en-US" altLang="en-US"/>
              <a:pPr/>
              <a:t>‹#›</a:t>
            </a:fld>
            <a:endParaRPr lang="en-US" altLang="en-US"/>
          </a:p>
        </p:txBody>
      </p:sp>
      <p:sp>
        <p:nvSpPr>
          <p:cNvPr id="1031" name="Rectangle 7"/>
          <p:cNvSpPr>
            <a:spLocks noChangeArrowheads="1"/>
          </p:cNvSpPr>
          <p:nvPr/>
        </p:nvSpPr>
        <p:spPr bwMode="auto">
          <a:xfrm>
            <a:off x="0" y="1752600"/>
            <a:ext cx="9144000" cy="152400"/>
          </a:xfrm>
          <a:prstGeom prst="rect">
            <a:avLst/>
          </a:prstGeom>
          <a:solidFill>
            <a:srgbClr val="C2113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eaLnBrk="1" hangingPunct="1">
              <a:defRPr/>
            </a:pPr>
            <a:endParaRPr lang="en-US" altLang="en-US"/>
          </a:p>
        </p:txBody>
      </p:sp>
      <p:sp>
        <p:nvSpPr>
          <p:cNvPr id="1032" name="Rectangle 8"/>
          <p:cNvSpPr>
            <a:spLocks noChangeArrowheads="1"/>
          </p:cNvSpPr>
          <p:nvPr/>
        </p:nvSpPr>
        <p:spPr bwMode="auto">
          <a:xfrm>
            <a:off x="0" y="1905000"/>
            <a:ext cx="152400" cy="4953000"/>
          </a:xfrm>
          <a:prstGeom prst="rect">
            <a:avLst/>
          </a:prstGeom>
          <a:solidFill>
            <a:srgbClr val="002A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entury Gothic" pitchFamily="34" charset="0"/>
                <a:ea typeface="MS PGothic" pitchFamily="34" charset="-128"/>
              </a:defRPr>
            </a:lvl1pPr>
            <a:lvl2pPr marL="742950" indent="-285750" eaLnBrk="0" hangingPunct="0">
              <a:defRPr>
                <a:solidFill>
                  <a:schemeClr val="tx1"/>
                </a:solidFill>
                <a:latin typeface="Century Gothic" pitchFamily="34" charset="0"/>
                <a:ea typeface="MS PGothic" pitchFamily="34" charset="-128"/>
              </a:defRPr>
            </a:lvl2pPr>
            <a:lvl3pPr marL="1143000" indent="-228600" eaLnBrk="0" hangingPunct="0">
              <a:defRPr>
                <a:solidFill>
                  <a:schemeClr val="tx1"/>
                </a:solidFill>
                <a:latin typeface="Century Gothic" pitchFamily="34" charset="0"/>
                <a:ea typeface="MS PGothic" pitchFamily="34" charset="-128"/>
              </a:defRPr>
            </a:lvl3pPr>
            <a:lvl4pPr marL="1600200" indent="-228600" eaLnBrk="0" hangingPunct="0">
              <a:defRPr>
                <a:solidFill>
                  <a:schemeClr val="tx1"/>
                </a:solidFill>
                <a:latin typeface="Century Gothic" pitchFamily="34" charset="0"/>
                <a:ea typeface="MS PGothic" pitchFamily="34" charset="-128"/>
              </a:defRPr>
            </a:lvl4pPr>
            <a:lvl5pPr marL="2057400" indent="-228600" eaLnBrk="0" hangingPunct="0">
              <a:defRPr>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entury Gothic" pitchFamily="34" charset="0"/>
                <a:ea typeface="MS PGothic" pitchFamily="34" charset="-128"/>
              </a:defRPr>
            </a:lvl9pPr>
          </a:lstStyle>
          <a:p>
            <a:pPr eaLnBrk="1" hangingPunct="1">
              <a:defRPr/>
            </a:pPr>
            <a:endParaRPr lang="en-US" altLang="en-US"/>
          </a:p>
        </p:txBody>
      </p:sp>
      <p:pic>
        <p:nvPicPr>
          <p:cNvPr id="1033" name="Picture 9"/>
          <p:cNvPicPr>
            <a:picLocks noChangeAspect="1" noChangeArrowheads="1"/>
          </p:cNvPicPr>
          <p:nvPr/>
        </p:nvPicPr>
        <p:blipFill>
          <a:blip r:embed="rId13" cstate="print">
            <a:extLst>
              <a:ext uri="{28A0092B-C50C-407E-A947-70E740481C1C}">
                <a14:useLocalDpi xmlns:a14="http://schemas.microsoft.com/office/drawing/2010/main" val="0"/>
              </a:ext>
            </a:extLst>
          </a:blip>
          <a:srcRect r="63464"/>
          <a:stretch>
            <a:fillRect/>
          </a:stretch>
        </p:blipFill>
        <p:spPr bwMode="auto">
          <a:xfrm>
            <a:off x="455613" y="457200"/>
            <a:ext cx="3049587"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912"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hdr="0" ftr="0" dt="0"/>
  <p:txStyles>
    <p:titleStyle>
      <a:lvl1pPr algn="l" rtl="0" eaLnBrk="0" fontAlgn="base" hangingPunct="0">
        <a:spcBef>
          <a:spcPct val="0"/>
        </a:spcBef>
        <a:spcAft>
          <a:spcPct val="0"/>
        </a:spcAft>
        <a:defRPr sz="2400" b="1">
          <a:solidFill>
            <a:schemeClr val="bg1"/>
          </a:solidFill>
          <a:latin typeface="+mj-lt"/>
          <a:ea typeface="MS PGothic" pitchFamily="34" charset="-128"/>
          <a:cs typeface="+mj-cs"/>
        </a:defRPr>
      </a:lvl1pPr>
      <a:lvl2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2pPr>
      <a:lvl3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3pPr>
      <a:lvl4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4pPr>
      <a:lvl5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5pPr>
      <a:lvl6pPr marL="457200" algn="l" rtl="0" fontAlgn="base">
        <a:spcBef>
          <a:spcPct val="0"/>
        </a:spcBef>
        <a:spcAft>
          <a:spcPct val="0"/>
        </a:spcAft>
        <a:defRPr sz="2400" b="1">
          <a:solidFill>
            <a:schemeClr val="bg1"/>
          </a:solidFill>
          <a:latin typeface="Arial" charset="0"/>
          <a:cs typeface="Arial" charset="0"/>
        </a:defRPr>
      </a:lvl6pPr>
      <a:lvl7pPr marL="914400" algn="l" rtl="0" fontAlgn="base">
        <a:spcBef>
          <a:spcPct val="0"/>
        </a:spcBef>
        <a:spcAft>
          <a:spcPct val="0"/>
        </a:spcAft>
        <a:defRPr sz="2400" b="1">
          <a:solidFill>
            <a:schemeClr val="bg1"/>
          </a:solidFill>
          <a:latin typeface="Arial" charset="0"/>
          <a:cs typeface="Arial" charset="0"/>
        </a:defRPr>
      </a:lvl7pPr>
      <a:lvl8pPr marL="1371600" algn="l" rtl="0" fontAlgn="base">
        <a:spcBef>
          <a:spcPct val="0"/>
        </a:spcBef>
        <a:spcAft>
          <a:spcPct val="0"/>
        </a:spcAft>
        <a:defRPr sz="2400" b="1">
          <a:solidFill>
            <a:schemeClr val="bg1"/>
          </a:solidFill>
          <a:latin typeface="Arial" charset="0"/>
          <a:cs typeface="Arial" charset="0"/>
        </a:defRPr>
      </a:lvl8pPr>
      <a:lvl9pPr marL="1828800" algn="l" rtl="0" fontAlgn="base">
        <a:spcBef>
          <a:spcPct val="0"/>
        </a:spcBef>
        <a:spcAft>
          <a:spcPct val="0"/>
        </a:spcAft>
        <a:defRPr sz="24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Char char="•"/>
        <a:defRPr sz="2400">
          <a:solidFill>
            <a:schemeClr val="bg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000">
          <a:solidFill>
            <a:schemeClr val="bg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bg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bg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bg1"/>
          </a:solidFill>
          <a:latin typeface="+mn-lt"/>
          <a:ea typeface="Arial" charset="0"/>
          <a:cs typeface="+mn-cs"/>
        </a:defRPr>
      </a:lvl5pPr>
      <a:lvl6pPr marL="2514600" indent="-228600" algn="l" rtl="0" fontAlgn="base">
        <a:spcBef>
          <a:spcPct val="20000"/>
        </a:spcBef>
        <a:spcAft>
          <a:spcPct val="0"/>
        </a:spcAft>
        <a:buChar char="»"/>
        <a:defRPr sz="2000">
          <a:solidFill>
            <a:schemeClr val="bg1"/>
          </a:solidFill>
          <a:latin typeface="+mn-lt"/>
          <a:cs typeface="+mn-cs"/>
        </a:defRPr>
      </a:lvl6pPr>
      <a:lvl7pPr marL="2971800" indent="-228600" algn="l" rtl="0" fontAlgn="base">
        <a:spcBef>
          <a:spcPct val="20000"/>
        </a:spcBef>
        <a:spcAft>
          <a:spcPct val="0"/>
        </a:spcAft>
        <a:buChar char="»"/>
        <a:defRPr sz="2000">
          <a:solidFill>
            <a:schemeClr val="bg1"/>
          </a:solidFill>
          <a:latin typeface="+mn-lt"/>
          <a:cs typeface="+mn-cs"/>
        </a:defRPr>
      </a:lvl7pPr>
      <a:lvl8pPr marL="3429000" indent="-228600" algn="l" rtl="0" fontAlgn="base">
        <a:spcBef>
          <a:spcPct val="20000"/>
        </a:spcBef>
        <a:spcAft>
          <a:spcPct val="0"/>
        </a:spcAft>
        <a:buChar char="»"/>
        <a:defRPr sz="2000">
          <a:solidFill>
            <a:schemeClr val="bg1"/>
          </a:solidFill>
          <a:latin typeface="+mn-lt"/>
          <a:cs typeface="+mn-cs"/>
        </a:defRPr>
      </a:lvl8pPr>
      <a:lvl9pPr marL="3886200" indent="-228600" algn="l" rtl="0" fontAlgn="base">
        <a:spcBef>
          <a:spcPct val="20000"/>
        </a:spcBef>
        <a:spcAft>
          <a:spcPct val="0"/>
        </a:spcAft>
        <a:buChar char="»"/>
        <a:defRPr sz="20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8"/>
          <p:cNvSpPr>
            <a:spLocks noGrp="1"/>
          </p:cNvSpPr>
          <p:nvPr>
            <p:ph type="ctrTitle"/>
          </p:nvPr>
        </p:nvSpPr>
        <p:spPr>
          <a:xfrm>
            <a:off x="457200" y="2514600"/>
            <a:ext cx="8305800" cy="1828800"/>
          </a:xfrm>
        </p:spPr>
        <p:txBody>
          <a:bodyPr/>
          <a:lstStyle/>
          <a:p>
            <a:r>
              <a:rPr lang="en-US" altLang="en-US" b="1" smtClean="0"/>
              <a:t>MISTI</a:t>
            </a:r>
            <a:r>
              <a:rPr lang="en-US" altLang="en-US" smtClean="0"/>
              <a:t/>
            </a:r>
            <a:br>
              <a:rPr lang="en-US" altLang="en-US" smtClean="0"/>
            </a:br>
            <a:r>
              <a:rPr lang="en-US" altLang="en-US" sz="2400" smtClean="0"/>
              <a:t>Presentation to OAPA</a:t>
            </a:r>
          </a:p>
        </p:txBody>
      </p:sp>
      <p:sp>
        <p:nvSpPr>
          <p:cNvPr id="14338" name="Subtitle 9"/>
          <p:cNvSpPr>
            <a:spLocks noGrp="1"/>
          </p:cNvSpPr>
          <p:nvPr>
            <p:ph type="subTitle" idx="1"/>
          </p:nvPr>
        </p:nvSpPr>
        <p:spPr>
          <a:xfrm>
            <a:off x="1371600" y="5181600"/>
            <a:ext cx="6629400" cy="838200"/>
          </a:xfrm>
        </p:spPr>
        <p:txBody>
          <a:bodyPr/>
          <a:lstStyle/>
          <a:p>
            <a:r>
              <a:rPr lang="en-US" altLang="en-US" sz="1800" smtClean="0"/>
              <a:t>By Thomas Johnson, John Roscoe, Sam Schueth</a:t>
            </a:r>
          </a:p>
          <a:p>
            <a:r>
              <a:rPr lang="en-US" altLang="en-US" sz="1800" smtClean="0"/>
              <a:t>USAID Washington DC, 10 August 2015</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4C827C85-ED5F-468D-899C-43BD12807680}" type="slidenum">
              <a:rPr lang="en-US" altLang="en-US" sz="1000">
                <a:solidFill>
                  <a:schemeClr val="bg1"/>
                </a:solidFill>
                <a:latin typeface="Arial" pitchFamily="34" charset="0"/>
              </a:rPr>
              <a:pPr eaLnBrk="1" hangingPunct="1"/>
              <a:t>10</a:t>
            </a:fld>
            <a:endParaRPr lang="en-US" altLang="en-US" sz="1000">
              <a:solidFill>
                <a:schemeClr val="bg1"/>
              </a:solidFill>
              <a:latin typeface="Arial" pitchFamily="34" charset="0"/>
            </a:endParaRPr>
          </a:p>
        </p:txBody>
      </p:sp>
      <p:pic>
        <p:nvPicPr>
          <p:cNvPr id="27650" name="Picture 4" descr="C:\Users\john.John-PC\AppData\Local\Microsoft\Windows\Temporary Internet Files\Content.IE5\SW0Z3XQG\WAVE5_Stabilization_Districts_W1toW5_Resilience_Index_150324_A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1277938"/>
            <a:ext cx="8991600" cy="496887"/>
          </a:xfrm>
        </p:spPr>
        <p:txBody>
          <a:bodyPr/>
          <a:lstStyle/>
          <a:p>
            <a:r>
              <a:rPr lang="en-US" altLang="en-US" smtClean="0"/>
              <a:t>Differences more apparent as the data is broken down</a:t>
            </a:r>
          </a:p>
        </p:txBody>
      </p:sp>
      <p:sp>
        <p:nvSpPr>
          <p:cNvPr id="28674"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DCBA64C8-7727-4B9D-BFD4-FD007853B305}" type="slidenum">
              <a:rPr lang="en-US" altLang="en-US" sz="1000">
                <a:solidFill>
                  <a:schemeClr val="bg1"/>
                </a:solidFill>
                <a:latin typeface="Arial" pitchFamily="34" charset="0"/>
              </a:rPr>
              <a:pPr eaLnBrk="1" hangingPunct="1"/>
              <a:t>11</a:t>
            </a:fld>
            <a:endParaRPr lang="en-US" altLang="en-US" sz="1000">
              <a:solidFill>
                <a:schemeClr val="bg1"/>
              </a:solidFill>
              <a:latin typeface="Arial" pitchFamily="34" charset="0"/>
            </a:endParaRPr>
          </a:p>
        </p:txBody>
      </p:sp>
      <p:sp>
        <p:nvSpPr>
          <p:cNvPr id="28675" name="TextBox 7"/>
          <p:cNvSpPr txBox="1">
            <a:spLocks noChangeArrowheads="1"/>
          </p:cNvSpPr>
          <p:nvPr/>
        </p:nvSpPr>
        <p:spPr bwMode="auto">
          <a:xfrm>
            <a:off x="5459413" y="4818063"/>
            <a:ext cx="2619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1600" b="1">
                <a:solidFill>
                  <a:schemeClr val="bg1"/>
                </a:solidFill>
              </a:rPr>
              <a:t>Stability Components South Region: By District</a:t>
            </a:r>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1938338"/>
            <a:ext cx="6810375"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1346200"/>
            <a:ext cx="8991600" cy="381000"/>
          </a:xfrm>
        </p:spPr>
        <p:txBody>
          <a:bodyPr/>
          <a:lstStyle/>
          <a:p>
            <a:r>
              <a:rPr lang="en-US" altLang="en-US" sz="2600" smtClean="0"/>
              <a:t>Village Matching to Create the Counterfactual </a:t>
            </a:r>
          </a:p>
        </p:txBody>
      </p:sp>
      <p:pic>
        <p:nvPicPr>
          <p:cNvPr id="30722" name="Picture 5" descr="W3-5 Model 1 percent bia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1738" y="1912938"/>
            <a:ext cx="6810375"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4B739F2E-5ED3-403E-9096-EB20D5C45AA6}" type="slidenum">
              <a:rPr lang="en-US" altLang="en-US" sz="1000">
                <a:solidFill>
                  <a:schemeClr val="bg1"/>
                </a:solidFill>
                <a:latin typeface="Arial" pitchFamily="34" charset="0"/>
              </a:rPr>
              <a:pPr eaLnBrk="1" hangingPunct="1"/>
              <a:t>12</a:t>
            </a:fld>
            <a:endParaRPr lang="en-US" altLang="en-US" sz="1000">
              <a:solidFill>
                <a:schemeClr val="bg1"/>
              </a:solidFill>
              <a:latin typeface="Arial" pitchFamily="34"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52400" y="1346200"/>
            <a:ext cx="8991600" cy="381000"/>
          </a:xfrm>
        </p:spPr>
        <p:txBody>
          <a:bodyPr/>
          <a:lstStyle/>
          <a:p>
            <a:r>
              <a:rPr lang="en-US" altLang="en-US" smtClean="0"/>
              <a:t>Summative Impact Evaluation Findings: One-Year Impacts</a:t>
            </a:r>
          </a:p>
        </p:txBody>
      </p:sp>
      <p:pic>
        <p:nvPicPr>
          <p:cNvPr id="3174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1928813"/>
            <a:ext cx="678497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EB4C108E-F08A-4B59-B405-3C51A231F7B1}" type="slidenum">
              <a:rPr lang="en-US" altLang="en-US" sz="1000">
                <a:solidFill>
                  <a:schemeClr val="bg1"/>
                </a:solidFill>
                <a:latin typeface="Arial" pitchFamily="34" charset="0"/>
              </a:rPr>
              <a:pPr eaLnBrk="1" hangingPunct="1"/>
              <a:t>13</a:t>
            </a:fld>
            <a:endParaRPr lang="en-US" altLang="en-US" sz="1000">
              <a:solidFill>
                <a:schemeClr val="bg1"/>
              </a:solidFill>
              <a:latin typeface="Arial" pitchFamily="34"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1"/>
          <p:cNvSpPr>
            <a:spLocks noGrp="1"/>
          </p:cNvSpPr>
          <p:nvPr>
            <p:ph type="title"/>
          </p:nvPr>
        </p:nvSpPr>
        <p:spPr>
          <a:xfrm>
            <a:off x="177800" y="1304925"/>
            <a:ext cx="8489950" cy="438150"/>
          </a:xfrm>
        </p:spPr>
        <p:txBody>
          <a:bodyPr/>
          <a:lstStyle/>
          <a:p>
            <a:r>
              <a:rPr lang="en-US" altLang="en-US" sz="2600" smtClean="0"/>
              <a:t>Territorial Control of Project Villages</a:t>
            </a:r>
          </a:p>
        </p:txBody>
      </p:sp>
      <p:grpSp>
        <p:nvGrpSpPr>
          <p:cNvPr id="33794" name="Group 21"/>
          <p:cNvGrpSpPr>
            <a:grpSpLocks/>
          </p:cNvGrpSpPr>
          <p:nvPr/>
        </p:nvGrpSpPr>
        <p:grpSpPr bwMode="auto">
          <a:xfrm>
            <a:off x="1338263" y="2030413"/>
            <a:ext cx="6986587" cy="4667250"/>
            <a:chOff x="233760" y="54076"/>
            <a:chExt cx="6314674" cy="4917279"/>
          </a:xfrm>
        </p:grpSpPr>
        <p:graphicFrame>
          <p:nvGraphicFramePr>
            <p:cNvPr id="23" name="Chart 22"/>
            <p:cNvGraphicFramePr/>
            <p:nvPr/>
          </p:nvGraphicFramePr>
          <p:xfrm>
            <a:off x="233760" y="54076"/>
            <a:ext cx="6314674" cy="4917279"/>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p:cNvSpPr txBox="1"/>
            <p:nvPr/>
          </p:nvSpPr>
          <p:spPr>
            <a:xfrm>
              <a:off x="751732" y="4528130"/>
              <a:ext cx="5636001" cy="4432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fontAlgn="auto">
                <a:spcBef>
                  <a:spcPts val="0"/>
                </a:spcBef>
                <a:spcAft>
                  <a:spcPts val="0"/>
                </a:spcAft>
                <a:defRPr/>
              </a:pPr>
              <a:r>
                <a:rPr lang="en-US" sz="2000" dirty="0"/>
                <a:t>Taliban </a:t>
              </a:r>
              <a:r>
                <a:rPr lang="en-US" sz="2000" dirty="0" smtClean="0"/>
                <a:t>&lt;----------------------------------------&gt; </a:t>
              </a:r>
              <a:r>
                <a:rPr lang="en-US" sz="2000" dirty="0" err="1" smtClean="0"/>
                <a:t>GIRoA</a:t>
              </a:r>
              <a:endParaRPr lang="en-US" sz="2000" dirty="0"/>
            </a:p>
            <a:p>
              <a:pPr fontAlgn="auto">
                <a:spcBef>
                  <a:spcPts val="0"/>
                </a:spcBef>
                <a:spcAft>
                  <a:spcPts val="0"/>
                </a:spcAft>
                <a:defRPr/>
              </a:pPr>
              <a:endParaRPr lang="en-US" sz="2000" dirty="0"/>
            </a:p>
          </p:txBody>
        </p:sp>
      </p:grpSp>
      <p:sp>
        <p:nvSpPr>
          <p:cNvPr id="3379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23132805-658B-4497-9F71-1DEA4BEF713D}" type="slidenum">
              <a:rPr lang="en-US" altLang="en-US" sz="1000">
                <a:solidFill>
                  <a:schemeClr val="bg1"/>
                </a:solidFill>
                <a:latin typeface="Arial" pitchFamily="34" charset="0"/>
              </a:rPr>
              <a:pPr eaLnBrk="1" hangingPunct="1"/>
              <a:t>14</a:t>
            </a:fld>
            <a:endParaRPr lang="en-US" altLang="en-US" sz="1000">
              <a:solidFill>
                <a:schemeClr val="bg1"/>
              </a:solidFill>
              <a:latin typeface="Arial" pitchFamily="34" charset="0"/>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50813" y="1296988"/>
            <a:ext cx="8566150" cy="430212"/>
          </a:xfrm>
        </p:spPr>
        <p:txBody>
          <a:bodyPr/>
          <a:lstStyle/>
          <a:p>
            <a:r>
              <a:rPr lang="en-US" altLang="en-US" sz="2600" smtClean="0"/>
              <a:t>Stabilization Impacts by Zone of Territorial Control</a:t>
            </a:r>
          </a:p>
        </p:txBody>
      </p:sp>
      <p:sp>
        <p:nvSpPr>
          <p:cNvPr id="35842"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CECF0FBF-3496-4EB0-B10E-1ABE46D41948}" type="slidenum">
              <a:rPr lang="en-US" altLang="en-US" sz="1000">
                <a:solidFill>
                  <a:schemeClr val="bg1"/>
                </a:solidFill>
                <a:latin typeface="Arial" pitchFamily="34" charset="0"/>
              </a:rPr>
              <a:pPr eaLnBrk="1" hangingPunct="1"/>
              <a:t>15</a:t>
            </a:fld>
            <a:endParaRPr lang="en-US" altLang="en-US" sz="1000">
              <a:solidFill>
                <a:schemeClr val="bg1"/>
              </a:solidFill>
              <a:latin typeface="Arial" pitchFamily="34" charset="0"/>
            </a:endParaRPr>
          </a:p>
        </p:txBody>
      </p:sp>
      <p:pic>
        <p:nvPicPr>
          <p:cNvPr id="3584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2538" y="1920875"/>
            <a:ext cx="6786562"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rcRect r="11230"/>
          <a:stretch>
            <a:fillRect/>
          </a:stretch>
        </p:blipFill>
        <p:spPr>
          <a:xfrm>
            <a:off x="152400" y="1905000"/>
            <a:ext cx="3940175" cy="2530475"/>
          </a:xfrm>
        </p:spPr>
      </p:pic>
      <p:pic>
        <p:nvPicPr>
          <p:cNvPr id="37890"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389563" y="1951038"/>
            <a:ext cx="3754437" cy="2484437"/>
          </a:xfrm>
        </p:spPr>
      </p:pic>
      <p:pic>
        <p:nvPicPr>
          <p:cNvPr id="37891" name="Content Placeholder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386263"/>
            <a:ext cx="3886200" cy="24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Content Placeholder 6"/>
          <p:cNvPicPr>
            <a:picLocks noGrp="1" noChangeAspect="1"/>
          </p:cNvPicPr>
          <p:nvPr>
            <p:ph sz="half" idx="4294967295"/>
          </p:nvPr>
        </p:nvPicPr>
        <p:blipFill>
          <a:blip r:embed="rId6">
            <a:extLst>
              <a:ext uri="{28A0092B-C50C-407E-A947-70E740481C1C}">
                <a14:useLocalDpi xmlns:a14="http://schemas.microsoft.com/office/drawing/2010/main" val="0"/>
              </a:ext>
            </a:extLst>
          </a:blip>
          <a:srcRect r="4730"/>
          <a:stretch>
            <a:fillRect/>
          </a:stretch>
        </p:blipFill>
        <p:spPr>
          <a:xfrm>
            <a:off x="5410200" y="4376738"/>
            <a:ext cx="3733800" cy="2492375"/>
          </a:xfrm>
        </p:spPr>
      </p:pic>
      <p:sp>
        <p:nvSpPr>
          <p:cNvPr id="37893" name="Title 4"/>
          <p:cNvSpPr>
            <a:spLocks noGrp="1"/>
          </p:cNvSpPr>
          <p:nvPr>
            <p:ph type="title"/>
          </p:nvPr>
        </p:nvSpPr>
        <p:spPr>
          <a:xfrm>
            <a:off x="115888" y="1323975"/>
            <a:ext cx="8723312" cy="428625"/>
          </a:xfrm>
        </p:spPr>
        <p:txBody>
          <a:bodyPr/>
          <a:lstStyle/>
          <a:p>
            <a:r>
              <a:rPr lang="en-US" altLang="en-US" sz="2600" smtClean="0"/>
              <a:t>Impact of USAID Stabilization Programming</a:t>
            </a:r>
          </a:p>
        </p:txBody>
      </p:sp>
      <p:sp>
        <p:nvSpPr>
          <p:cNvPr id="37894"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CB5E4782-72BB-4EB7-8945-B92104687977}" type="slidenum">
              <a:rPr lang="en-US" altLang="en-US" sz="1000">
                <a:solidFill>
                  <a:schemeClr val="bg1"/>
                </a:solidFill>
                <a:latin typeface="Arial" pitchFamily="34" charset="0"/>
              </a:rPr>
              <a:pPr eaLnBrk="1" hangingPunct="1"/>
              <a:t>16</a:t>
            </a:fld>
            <a:endParaRPr lang="en-US" altLang="en-US" sz="1000">
              <a:solidFill>
                <a:schemeClr val="bg1"/>
              </a:solidFill>
              <a:latin typeface="Arial" pitchFamily="34"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Box 11"/>
          <p:cNvSpPr txBox="1">
            <a:spLocks noChangeArrowheads="1"/>
          </p:cNvSpPr>
          <p:nvPr/>
        </p:nvSpPr>
        <p:spPr bwMode="auto">
          <a:xfrm>
            <a:off x="7235825" y="5529263"/>
            <a:ext cx="1479550" cy="9540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endParaRPr lang="en-US" altLang="en-US" sz="1400"/>
          </a:p>
          <a:p>
            <a:pPr eaLnBrk="1" hangingPunct="1"/>
            <a:endParaRPr lang="en-US" altLang="en-US" sz="1400"/>
          </a:p>
          <a:p>
            <a:pPr eaLnBrk="1" hangingPunct="1"/>
            <a:endParaRPr lang="en-US" altLang="en-US" sz="1400"/>
          </a:p>
          <a:p>
            <a:pPr eaLnBrk="1" hangingPunct="1"/>
            <a:endParaRPr lang="en-US" altLang="en-US" sz="1400"/>
          </a:p>
        </p:txBody>
      </p:sp>
      <p:pic>
        <p:nvPicPr>
          <p:cNvPr id="3993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154363"/>
            <a:ext cx="4379913" cy="35861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69863" y="2114550"/>
            <a:ext cx="4343400" cy="762000"/>
          </a:xfrm>
          <a:prstGeom prst="rect">
            <a:avLst/>
          </a:prstGeom>
        </p:spPr>
        <p:txBody>
          <a:bodyPr/>
          <a:lstStyle>
            <a:lvl1pPr algn="l" rtl="0" eaLnBrk="0" fontAlgn="base" hangingPunct="0">
              <a:spcBef>
                <a:spcPct val="0"/>
              </a:spcBef>
              <a:spcAft>
                <a:spcPct val="0"/>
              </a:spcAft>
              <a:defRPr sz="2400" b="1">
                <a:solidFill>
                  <a:schemeClr val="bg1"/>
                </a:solidFill>
                <a:latin typeface="+mj-lt"/>
                <a:ea typeface="MS PGothic" pitchFamily="34" charset="-128"/>
                <a:cs typeface="+mj-cs"/>
              </a:defRPr>
            </a:lvl1pPr>
            <a:lvl2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2pPr>
            <a:lvl3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3pPr>
            <a:lvl4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4pPr>
            <a:lvl5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5pPr>
            <a:lvl6pPr marL="457200" algn="l" rtl="0" fontAlgn="base">
              <a:spcBef>
                <a:spcPct val="0"/>
              </a:spcBef>
              <a:spcAft>
                <a:spcPct val="0"/>
              </a:spcAft>
              <a:defRPr sz="2400" b="1">
                <a:solidFill>
                  <a:schemeClr val="bg1"/>
                </a:solidFill>
                <a:latin typeface="Arial" charset="0"/>
                <a:cs typeface="Arial" charset="0"/>
              </a:defRPr>
            </a:lvl6pPr>
            <a:lvl7pPr marL="914400" algn="l" rtl="0" fontAlgn="base">
              <a:spcBef>
                <a:spcPct val="0"/>
              </a:spcBef>
              <a:spcAft>
                <a:spcPct val="0"/>
              </a:spcAft>
              <a:defRPr sz="2400" b="1">
                <a:solidFill>
                  <a:schemeClr val="bg1"/>
                </a:solidFill>
                <a:latin typeface="Arial" charset="0"/>
                <a:cs typeface="Arial" charset="0"/>
              </a:defRPr>
            </a:lvl7pPr>
            <a:lvl8pPr marL="1371600" algn="l" rtl="0" fontAlgn="base">
              <a:spcBef>
                <a:spcPct val="0"/>
              </a:spcBef>
              <a:spcAft>
                <a:spcPct val="0"/>
              </a:spcAft>
              <a:defRPr sz="2400" b="1">
                <a:solidFill>
                  <a:schemeClr val="bg1"/>
                </a:solidFill>
                <a:latin typeface="Arial" charset="0"/>
                <a:cs typeface="Arial" charset="0"/>
              </a:defRPr>
            </a:lvl8pPr>
            <a:lvl9pPr marL="1828800" algn="l" rtl="0" fontAlgn="base">
              <a:spcBef>
                <a:spcPct val="0"/>
              </a:spcBef>
              <a:spcAft>
                <a:spcPct val="0"/>
              </a:spcAft>
              <a:defRPr sz="2400" b="1">
                <a:solidFill>
                  <a:schemeClr val="bg1"/>
                </a:solidFill>
                <a:latin typeface="Arial" charset="0"/>
                <a:cs typeface="Arial" charset="0"/>
              </a:defRPr>
            </a:lvl9pPr>
          </a:lstStyle>
          <a:p>
            <a:pPr>
              <a:defRPr/>
            </a:pPr>
            <a:r>
              <a:rPr lang="en-US" sz="2000" kern="0" dirty="0" smtClean="0">
                <a:solidFill>
                  <a:schemeClr val="bg2">
                    <a:lumMod val="50000"/>
                  </a:schemeClr>
                </a:solidFill>
              </a:rPr>
              <a:t>Count of USAID Interventions that took place in Surveyed Villages</a:t>
            </a:r>
            <a:endParaRPr lang="en-US" sz="2000" kern="0" dirty="0">
              <a:solidFill>
                <a:schemeClr val="bg2">
                  <a:lumMod val="50000"/>
                </a:schemeClr>
              </a:solidFill>
            </a:endParaRPr>
          </a:p>
        </p:txBody>
      </p:sp>
      <p:sp>
        <p:nvSpPr>
          <p:cNvPr id="13" name="Title 1"/>
          <p:cNvSpPr txBox="1">
            <a:spLocks/>
          </p:cNvSpPr>
          <p:nvPr/>
        </p:nvSpPr>
        <p:spPr>
          <a:xfrm>
            <a:off x="4648200" y="2114550"/>
            <a:ext cx="4267200" cy="762000"/>
          </a:xfrm>
          <a:prstGeom prst="rect">
            <a:avLst/>
          </a:prstGeom>
        </p:spPr>
        <p:txBody>
          <a:bodyPr/>
          <a:lstStyle>
            <a:lvl1pPr algn="l" rtl="0" eaLnBrk="0" fontAlgn="base" hangingPunct="0">
              <a:spcBef>
                <a:spcPct val="0"/>
              </a:spcBef>
              <a:spcAft>
                <a:spcPct val="0"/>
              </a:spcAft>
              <a:defRPr sz="2400" b="1">
                <a:solidFill>
                  <a:schemeClr val="bg1"/>
                </a:solidFill>
                <a:latin typeface="+mj-lt"/>
                <a:ea typeface="MS PGothic" pitchFamily="34" charset="-128"/>
                <a:cs typeface="+mj-cs"/>
              </a:defRPr>
            </a:lvl1pPr>
            <a:lvl2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2pPr>
            <a:lvl3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3pPr>
            <a:lvl4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4pPr>
            <a:lvl5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5pPr>
            <a:lvl6pPr marL="457200" algn="l" rtl="0" fontAlgn="base">
              <a:spcBef>
                <a:spcPct val="0"/>
              </a:spcBef>
              <a:spcAft>
                <a:spcPct val="0"/>
              </a:spcAft>
              <a:defRPr sz="2400" b="1">
                <a:solidFill>
                  <a:schemeClr val="bg1"/>
                </a:solidFill>
                <a:latin typeface="Arial" charset="0"/>
                <a:cs typeface="Arial" charset="0"/>
              </a:defRPr>
            </a:lvl6pPr>
            <a:lvl7pPr marL="914400" algn="l" rtl="0" fontAlgn="base">
              <a:spcBef>
                <a:spcPct val="0"/>
              </a:spcBef>
              <a:spcAft>
                <a:spcPct val="0"/>
              </a:spcAft>
              <a:defRPr sz="2400" b="1">
                <a:solidFill>
                  <a:schemeClr val="bg1"/>
                </a:solidFill>
                <a:latin typeface="Arial" charset="0"/>
                <a:cs typeface="Arial" charset="0"/>
              </a:defRPr>
            </a:lvl7pPr>
            <a:lvl8pPr marL="1371600" algn="l" rtl="0" fontAlgn="base">
              <a:spcBef>
                <a:spcPct val="0"/>
              </a:spcBef>
              <a:spcAft>
                <a:spcPct val="0"/>
              </a:spcAft>
              <a:defRPr sz="2400" b="1">
                <a:solidFill>
                  <a:schemeClr val="bg1"/>
                </a:solidFill>
                <a:latin typeface="Arial" charset="0"/>
                <a:cs typeface="Arial" charset="0"/>
              </a:defRPr>
            </a:lvl8pPr>
            <a:lvl9pPr marL="1828800" algn="l" rtl="0" fontAlgn="base">
              <a:spcBef>
                <a:spcPct val="0"/>
              </a:spcBef>
              <a:spcAft>
                <a:spcPct val="0"/>
              </a:spcAft>
              <a:defRPr sz="2400" b="1">
                <a:solidFill>
                  <a:schemeClr val="bg1"/>
                </a:solidFill>
                <a:latin typeface="Arial" charset="0"/>
                <a:cs typeface="Arial" charset="0"/>
              </a:defRPr>
            </a:lvl9pPr>
          </a:lstStyle>
          <a:p>
            <a:pPr>
              <a:defRPr/>
            </a:pPr>
            <a:r>
              <a:rPr lang="en-US" sz="2000" kern="0" dirty="0" smtClean="0">
                <a:solidFill>
                  <a:srgbClr val="2C6D21"/>
                </a:solidFill>
              </a:rPr>
              <a:t>Count of NSP Interventions that took place in Surveyed Villages</a:t>
            </a:r>
            <a:endParaRPr lang="en-US" sz="2000" kern="0" dirty="0">
              <a:solidFill>
                <a:srgbClr val="2C6D21"/>
              </a:solidFill>
            </a:endParaRPr>
          </a:p>
        </p:txBody>
      </p:sp>
      <p:sp>
        <p:nvSpPr>
          <p:cNvPr id="39941"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720F84F3-CDD0-46E1-839A-9B6D3CAE574D}" type="slidenum">
              <a:rPr lang="en-US" altLang="en-US" sz="1000">
                <a:solidFill>
                  <a:schemeClr val="bg1"/>
                </a:solidFill>
                <a:latin typeface="Arial" pitchFamily="34" charset="0"/>
              </a:rPr>
              <a:pPr eaLnBrk="1" hangingPunct="1"/>
              <a:t>17</a:t>
            </a:fld>
            <a:endParaRPr lang="en-US" altLang="en-US" sz="1000">
              <a:solidFill>
                <a:schemeClr val="bg1"/>
              </a:solidFill>
              <a:latin typeface="Arial" pitchFamily="34" charset="0"/>
            </a:endParaRPr>
          </a:p>
        </p:txBody>
      </p:sp>
      <p:pic>
        <p:nvPicPr>
          <p:cNvPr id="39942"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146425"/>
            <a:ext cx="4419600" cy="35941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Content Placeholder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343400"/>
            <a:ext cx="3810000"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6"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152400" y="1905000"/>
            <a:ext cx="3813175" cy="2527300"/>
          </a:xfrm>
        </p:spPr>
      </p:pic>
      <p:pic>
        <p:nvPicPr>
          <p:cNvPr id="41987" name="Content Placeholder 6"/>
          <p:cNvPicPr>
            <a:picLocks noGrp="1" noChangeAspect="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5168900" y="1905000"/>
            <a:ext cx="3975100" cy="2527300"/>
          </a:xfrm>
        </p:spPr>
      </p:pic>
      <p:pic>
        <p:nvPicPr>
          <p:cNvPr id="41988" name="Content Placeholder 6"/>
          <p:cNvPicPr>
            <a:picLocks noGrp="1" noChangeAspect="1"/>
          </p:cNvPicPr>
          <p:nvPr>
            <p:ph sz="half" idx="4294967295"/>
          </p:nvPr>
        </p:nvPicPr>
        <p:blipFill>
          <a:blip r:embed="rId6">
            <a:extLst>
              <a:ext uri="{28A0092B-C50C-407E-A947-70E740481C1C}">
                <a14:useLocalDpi xmlns:a14="http://schemas.microsoft.com/office/drawing/2010/main" val="0"/>
              </a:ext>
            </a:extLst>
          </a:blip>
          <a:srcRect r="7486"/>
          <a:stretch>
            <a:fillRect/>
          </a:stretch>
        </p:blipFill>
        <p:spPr>
          <a:xfrm>
            <a:off x="5181600" y="4340225"/>
            <a:ext cx="3733800" cy="2514600"/>
          </a:xfrm>
        </p:spPr>
      </p:pic>
      <p:sp>
        <p:nvSpPr>
          <p:cNvPr id="41989" name="Title 4"/>
          <p:cNvSpPr>
            <a:spLocks noGrp="1"/>
          </p:cNvSpPr>
          <p:nvPr>
            <p:ph type="title"/>
          </p:nvPr>
        </p:nvSpPr>
        <p:spPr>
          <a:xfrm>
            <a:off x="115888" y="1303338"/>
            <a:ext cx="9028112" cy="430212"/>
          </a:xfrm>
        </p:spPr>
        <p:txBody>
          <a:bodyPr/>
          <a:lstStyle/>
          <a:p>
            <a:r>
              <a:rPr lang="en-US" altLang="en-US" sz="2600" smtClean="0"/>
              <a:t>Impact of USAID and NSP Stabilization Programming</a:t>
            </a:r>
          </a:p>
        </p:txBody>
      </p:sp>
      <p:sp>
        <p:nvSpPr>
          <p:cNvPr id="41990"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1FFFF780-49ED-4EC9-9F6C-59BF049ED2D6}" type="slidenum">
              <a:rPr lang="en-US" altLang="en-US" sz="1000">
                <a:solidFill>
                  <a:schemeClr val="bg1"/>
                </a:solidFill>
                <a:latin typeface="Arial" pitchFamily="34" charset="0"/>
              </a:rPr>
              <a:pPr eaLnBrk="1" hangingPunct="1"/>
              <a:t>18</a:t>
            </a:fld>
            <a:endParaRPr lang="en-US" altLang="en-US" sz="1000">
              <a:solidFill>
                <a:schemeClr val="bg1"/>
              </a:solidFill>
              <a:latin typeface="Arial"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descr="Screen Shot 2015-06-11 at 3.52.50 PM.png"/>
          <p:cNvPicPr>
            <a:picLocks noChangeAspect="1"/>
          </p:cNvPicPr>
          <p:nvPr/>
        </p:nvPicPr>
        <p:blipFill>
          <a:blip r:embed="rId2">
            <a:extLst>
              <a:ext uri="{28A0092B-C50C-407E-A947-70E740481C1C}">
                <a14:useLocalDpi xmlns:a14="http://schemas.microsoft.com/office/drawing/2010/main" val="0"/>
              </a:ext>
            </a:extLst>
          </a:blip>
          <a:srcRect l="1321" r="475"/>
          <a:stretch>
            <a:fillRect/>
          </a:stretch>
        </p:blipFill>
        <p:spPr bwMode="auto">
          <a:xfrm>
            <a:off x="0" y="0"/>
            <a:ext cx="914400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a:xfrm>
            <a:off x="0" y="0"/>
            <a:ext cx="5867400" cy="762000"/>
          </a:xfrm>
          <a:prstGeom prst="rect">
            <a:avLst/>
          </a:prstGeom>
        </p:spPr>
        <p:txBody>
          <a:bodyPr/>
          <a:lstStyle>
            <a:lvl1pPr algn="l" rtl="0" eaLnBrk="0" fontAlgn="base" hangingPunct="0">
              <a:spcBef>
                <a:spcPct val="0"/>
              </a:spcBef>
              <a:spcAft>
                <a:spcPct val="0"/>
              </a:spcAft>
              <a:defRPr sz="2400" b="1">
                <a:solidFill>
                  <a:schemeClr val="bg1"/>
                </a:solidFill>
                <a:latin typeface="+mj-lt"/>
                <a:ea typeface="MS PGothic" pitchFamily="34" charset="-128"/>
                <a:cs typeface="+mj-cs"/>
              </a:defRPr>
            </a:lvl1pPr>
            <a:lvl2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2pPr>
            <a:lvl3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3pPr>
            <a:lvl4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4pPr>
            <a:lvl5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5pPr>
            <a:lvl6pPr marL="457200" algn="l" rtl="0" fontAlgn="base">
              <a:spcBef>
                <a:spcPct val="0"/>
              </a:spcBef>
              <a:spcAft>
                <a:spcPct val="0"/>
              </a:spcAft>
              <a:defRPr sz="2400" b="1">
                <a:solidFill>
                  <a:schemeClr val="bg1"/>
                </a:solidFill>
                <a:latin typeface="Arial" charset="0"/>
                <a:cs typeface="Arial" charset="0"/>
              </a:defRPr>
            </a:lvl6pPr>
            <a:lvl7pPr marL="914400" algn="l" rtl="0" fontAlgn="base">
              <a:spcBef>
                <a:spcPct val="0"/>
              </a:spcBef>
              <a:spcAft>
                <a:spcPct val="0"/>
              </a:spcAft>
              <a:defRPr sz="2400" b="1">
                <a:solidFill>
                  <a:schemeClr val="bg1"/>
                </a:solidFill>
                <a:latin typeface="Arial" charset="0"/>
                <a:cs typeface="Arial" charset="0"/>
              </a:defRPr>
            </a:lvl7pPr>
            <a:lvl8pPr marL="1371600" algn="l" rtl="0" fontAlgn="base">
              <a:spcBef>
                <a:spcPct val="0"/>
              </a:spcBef>
              <a:spcAft>
                <a:spcPct val="0"/>
              </a:spcAft>
              <a:defRPr sz="2400" b="1">
                <a:solidFill>
                  <a:schemeClr val="bg1"/>
                </a:solidFill>
                <a:latin typeface="Arial" charset="0"/>
                <a:cs typeface="Arial" charset="0"/>
              </a:defRPr>
            </a:lvl8pPr>
            <a:lvl9pPr marL="1828800" algn="l" rtl="0" fontAlgn="base">
              <a:spcBef>
                <a:spcPct val="0"/>
              </a:spcBef>
              <a:spcAft>
                <a:spcPct val="0"/>
              </a:spcAft>
              <a:defRPr sz="2400" b="1">
                <a:solidFill>
                  <a:schemeClr val="bg1"/>
                </a:solidFill>
                <a:latin typeface="Arial" charset="0"/>
                <a:cs typeface="Arial" charset="0"/>
              </a:defRPr>
            </a:lvl9pPr>
          </a:lstStyle>
          <a:p>
            <a:pPr>
              <a:defRPr/>
            </a:pPr>
            <a:r>
              <a:rPr lang="en-US" kern="0" dirty="0" smtClean="0">
                <a:solidFill>
                  <a:srgbClr val="C00000"/>
                </a:solidFill>
              </a:rPr>
              <a:t>Intensity of Violent Incidents in Vicinity of Surveyed Villages</a:t>
            </a:r>
            <a:endParaRPr lang="en-US" kern="0" dirty="0">
              <a:solidFill>
                <a:srgbClr val="C00000"/>
              </a:solidFill>
            </a:endParaRPr>
          </a:p>
        </p:txBody>
      </p:sp>
      <p:sp>
        <p:nvSpPr>
          <p:cNvPr id="4403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68676FA8-7365-4EFE-8412-AEFDF991EAED}" type="slidenum">
              <a:rPr lang="en-US" altLang="en-US" sz="1000">
                <a:solidFill>
                  <a:schemeClr val="bg1"/>
                </a:solidFill>
                <a:latin typeface="Arial" pitchFamily="34" charset="0"/>
              </a:rPr>
              <a:pPr eaLnBrk="1" hangingPunct="1"/>
              <a:t>19</a:t>
            </a:fld>
            <a:endParaRPr lang="en-US" altLang="en-US" sz="1000">
              <a:solidFill>
                <a:schemeClr val="bg1"/>
              </a:solidFill>
              <a:latin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2"/>
          <p:cNvSpPr>
            <a:spLocks noGrp="1"/>
          </p:cNvSpPr>
          <p:nvPr>
            <p:ph idx="1"/>
          </p:nvPr>
        </p:nvSpPr>
        <p:spPr>
          <a:xfrm>
            <a:off x="381000" y="2590800"/>
            <a:ext cx="8489950" cy="4068763"/>
          </a:xfrm>
        </p:spPr>
        <p:txBody>
          <a:bodyPr/>
          <a:lstStyle/>
          <a:p>
            <a:pPr>
              <a:spcAft>
                <a:spcPts val="1200"/>
              </a:spcAft>
              <a:buFont typeface="Wingdings" pitchFamily="2" charset="2"/>
              <a:buChar char="Ø"/>
            </a:pPr>
            <a:r>
              <a:rPr lang="en-US" altLang="en-US" sz="2000" smtClean="0"/>
              <a:t>MISTI is a third-party evaluation and verification project designed to measure and map stabilization trends, evaluate USAID stabilization program impacts and performance, build a community of practice for rigorous monitoring and evaluation, verify project activity completion, and communicate lessons learned for creating sufficient stability for transition to Afghan-led sustainable development. </a:t>
            </a:r>
          </a:p>
          <a:p>
            <a:pPr>
              <a:spcAft>
                <a:spcPts val="1200"/>
              </a:spcAft>
              <a:buFont typeface="Wingdings" pitchFamily="2" charset="2"/>
              <a:buChar char="Ø"/>
            </a:pPr>
            <a:r>
              <a:rPr lang="en-US" altLang="en-US" sz="2000" smtClean="0"/>
              <a:t>MISTI uses rigorous social science methods to evaluate the impacts of stabilization programs, and measure stabilization trends in key districts across the USG regional platforms outside Kabul. </a:t>
            </a:r>
          </a:p>
          <a:p>
            <a:pPr>
              <a:spcAft>
                <a:spcPts val="1200"/>
              </a:spcAft>
              <a:buFont typeface="Wingdings" pitchFamily="2" charset="2"/>
              <a:buChar char="Ø"/>
            </a:pPr>
            <a:r>
              <a:rPr lang="en-US" altLang="en-US" sz="2000" smtClean="0"/>
              <a:t>3.5 years</a:t>
            </a:r>
          </a:p>
          <a:p>
            <a:pPr>
              <a:buFont typeface="Wingdings" pitchFamily="2" charset="2"/>
              <a:buChar char="Ø"/>
            </a:pPr>
            <a:r>
              <a:rPr lang="en-US" altLang="en-US" sz="2000" smtClean="0"/>
              <a:t>$21 Million</a:t>
            </a:r>
          </a:p>
        </p:txBody>
      </p:sp>
      <p:sp>
        <p:nvSpPr>
          <p:cNvPr id="15362" name="Title 1"/>
          <p:cNvSpPr>
            <a:spLocks noGrp="1"/>
          </p:cNvSpPr>
          <p:nvPr>
            <p:ph type="title"/>
          </p:nvPr>
        </p:nvSpPr>
        <p:spPr>
          <a:xfrm>
            <a:off x="304800" y="1905000"/>
            <a:ext cx="8153400" cy="609600"/>
          </a:xfrm>
        </p:spPr>
        <p:txBody>
          <a:bodyPr/>
          <a:lstStyle/>
          <a:p>
            <a:r>
              <a:rPr lang="en-US" altLang="en-US" sz="3200" smtClean="0">
                <a:latin typeface="Calibri" pitchFamily="34" charset="0"/>
              </a:rPr>
              <a:t>MISTI in a Nutshell</a:t>
            </a:r>
          </a:p>
        </p:txBody>
      </p:sp>
      <p:sp>
        <p:nvSpPr>
          <p:cNvPr id="1536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22C683E1-7AE0-4BFD-BA40-F3648968E255}" type="slidenum">
              <a:rPr lang="en-US" altLang="en-US" sz="1000">
                <a:solidFill>
                  <a:schemeClr val="bg1"/>
                </a:solidFill>
                <a:latin typeface="Arial" pitchFamily="34" charset="0"/>
              </a:rPr>
              <a:pPr eaLnBrk="1" hangingPunct="1"/>
              <a:t>2</a:t>
            </a:fld>
            <a:endParaRPr lang="en-US" altLang="en-US" sz="1000">
              <a:solidFill>
                <a:schemeClr val="bg1"/>
              </a:solidFill>
              <a:latin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Content Placeholder 6"/>
          <p:cNvPicPr>
            <a:picLocks noChangeAspect="1"/>
          </p:cNvPicPr>
          <p:nvPr/>
        </p:nvPicPr>
        <p:blipFill>
          <a:blip r:embed="rId3">
            <a:extLst>
              <a:ext uri="{28A0092B-C50C-407E-A947-70E740481C1C}">
                <a14:useLocalDpi xmlns:a14="http://schemas.microsoft.com/office/drawing/2010/main" val="0"/>
              </a:ext>
            </a:extLst>
          </a:blip>
          <a:srcRect r="9831"/>
          <a:stretch>
            <a:fillRect/>
          </a:stretch>
        </p:blipFill>
        <p:spPr bwMode="auto">
          <a:xfrm>
            <a:off x="714375" y="1951038"/>
            <a:ext cx="8013700" cy="490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Title 1"/>
          <p:cNvSpPr>
            <a:spLocks noGrp="1"/>
          </p:cNvSpPr>
          <p:nvPr>
            <p:ph type="title"/>
          </p:nvPr>
        </p:nvSpPr>
        <p:spPr>
          <a:xfrm>
            <a:off x="152400" y="1241425"/>
            <a:ext cx="8475663" cy="539750"/>
          </a:xfrm>
        </p:spPr>
        <p:txBody>
          <a:bodyPr/>
          <a:lstStyle/>
          <a:p>
            <a:r>
              <a:rPr lang="en-US" altLang="en-US" sz="3200" smtClean="0"/>
              <a:t>Stabilization Projects Attracted Violence</a:t>
            </a:r>
          </a:p>
        </p:txBody>
      </p:sp>
      <p:sp>
        <p:nvSpPr>
          <p:cNvPr id="4505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92D5A441-1308-472C-B45C-B451803C57F6}" type="slidenum">
              <a:rPr lang="en-US" altLang="en-US" sz="1000">
                <a:solidFill>
                  <a:schemeClr val="bg1"/>
                </a:solidFill>
                <a:latin typeface="Arial" pitchFamily="34" charset="0"/>
              </a:rPr>
              <a:pPr eaLnBrk="1" hangingPunct="1"/>
              <a:t>20</a:t>
            </a:fld>
            <a:endParaRPr lang="en-US" altLang="en-US" sz="1000">
              <a:solidFill>
                <a:schemeClr val="bg1"/>
              </a:solidFill>
              <a:latin typeface="Arial" pitchFamily="34"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Content Placeholder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338638"/>
            <a:ext cx="396240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6"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150813" y="1905000"/>
            <a:ext cx="3735387" cy="2514600"/>
          </a:xfrm>
        </p:spPr>
      </p:pic>
      <p:pic>
        <p:nvPicPr>
          <p:cNvPr id="47107" name="Content Placeholder 6"/>
          <p:cNvPicPr>
            <a:picLocks noGrp="1" noChangeAspect="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5308600" y="1905000"/>
            <a:ext cx="3835400" cy="2438400"/>
          </a:xfrm>
        </p:spPr>
      </p:pic>
      <p:pic>
        <p:nvPicPr>
          <p:cNvPr id="47108" name="Content Placeholder 6"/>
          <p:cNvPicPr>
            <a:picLocks noGrp="1" noChangeAspect="1"/>
          </p:cNvPicPr>
          <p:nvPr>
            <p:ph sz="half" idx="4294967295"/>
          </p:nvPr>
        </p:nvPicPr>
        <p:blipFill>
          <a:blip r:embed="rId6">
            <a:extLst>
              <a:ext uri="{28A0092B-C50C-407E-A947-70E740481C1C}">
                <a14:useLocalDpi xmlns:a14="http://schemas.microsoft.com/office/drawing/2010/main" val="0"/>
              </a:ext>
            </a:extLst>
          </a:blip>
          <a:srcRect r="5577"/>
          <a:stretch>
            <a:fillRect/>
          </a:stretch>
        </p:blipFill>
        <p:spPr>
          <a:xfrm>
            <a:off x="5334000" y="4294188"/>
            <a:ext cx="3810000" cy="2566987"/>
          </a:xfrm>
        </p:spPr>
      </p:pic>
      <p:sp>
        <p:nvSpPr>
          <p:cNvPr id="47109" name="Title 4"/>
          <p:cNvSpPr>
            <a:spLocks noGrp="1"/>
          </p:cNvSpPr>
          <p:nvPr>
            <p:ph type="title"/>
          </p:nvPr>
        </p:nvSpPr>
        <p:spPr>
          <a:xfrm>
            <a:off x="152400" y="1296988"/>
            <a:ext cx="5797550" cy="455612"/>
          </a:xfrm>
        </p:spPr>
        <p:txBody>
          <a:bodyPr/>
          <a:lstStyle/>
          <a:p>
            <a:r>
              <a:rPr lang="en-US" altLang="en-US" sz="3200" smtClean="0"/>
              <a:t>Endorsement Experiment</a:t>
            </a:r>
          </a:p>
        </p:txBody>
      </p:sp>
      <p:sp>
        <p:nvSpPr>
          <p:cNvPr id="47110"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B1FEAF3B-EE3F-46A4-9994-E811E94430A6}" type="slidenum">
              <a:rPr lang="en-US" altLang="en-US" sz="1000">
                <a:solidFill>
                  <a:schemeClr val="bg1"/>
                </a:solidFill>
                <a:latin typeface="Arial" pitchFamily="34" charset="0"/>
              </a:rPr>
              <a:pPr eaLnBrk="1" hangingPunct="1"/>
              <a:t>21</a:t>
            </a:fld>
            <a:endParaRPr lang="en-US" altLang="en-US" sz="1000">
              <a:solidFill>
                <a:schemeClr val="bg1"/>
              </a:solidFill>
              <a:latin typeface="Arial" pitchFamily="34"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4"/>
          <p:cNvSpPr>
            <a:spLocks noGrp="1"/>
          </p:cNvSpPr>
          <p:nvPr>
            <p:ph type="title"/>
          </p:nvPr>
        </p:nvSpPr>
        <p:spPr>
          <a:xfrm>
            <a:off x="152400" y="1296988"/>
            <a:ext cx="8475663" cy="446087"/>
          </a:xfrm>
        </p:spPr>
        <p:txBody>
          <a:bodyPr/>
          <a:lstStyle/>
          <a:p>
            <a:r>
              <a:rPr lang="en-US" altLang="en-US" sz="3200" smtClean="0"/>
              <a:t>Endorsement Experiment Takeaways</a:t>
            </a:r>
          </a:p>
        </p:txBody>
      </p:sp>
      <p:sp>
        <p:nvSpPr>
          <p:cNvPr id="49154"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929EE8BF-E198-4F01-B04B-4F8ECBE0ED8B}" type="slidenum">
              <a:rPr lang="en-US" altLang="en-US" sz="1000">
                <a:solidFill>
                  <a:schemeClr val="bg1"/>
                </a:solidFill>
                <a:latin typeface="Arial" pitchFamily="34" charset="0"/>
              </a:rPr>
              <a:pPr eaLnBrk="1" hangingPunct="1"/>
              <a:t>22</a:t>
            </a:fld>
            <a:endParaRPr lang="en-US" altLang="en-US" sz="1000">
              <a:solidFill>
                <a:schemeClr val="bg1"/>
              </a:solidFill>
              <a:latin typeface="Arial" pitchFamily="34" charset="0"/>
            </a:endParaRPr>
          </a:p>
        </p:txBody>
      </p:sp>
      <p:sp>
        <p:nvSpPr>
          <p:cNvPr id="49155" name="Content Placeholder 5"/>
          <p:cNvSpPr>
            <a:spLocks noGrp="1"/>
          </p:cNvSpPr>
          <p:nvPr>
            <p:ph idx="1"/>
          </p:nvPr>
        </p:nvSpPr>
        <p:spPr>
          <a:xfrm>
            <a:off x="354013" y="2009775"/>
            <a:ext cx="8489950" cy="4610100"/>
          </a:xfrm>
        </p:spPr>
        <p:txBody>
          <a:bodyPr/>
          <a:lstStyle/>
          <a:p>
            <a:pPr>
              <a:spcAft>
                <a:spcPts val="600"/>
              </a:spcAft>
            </a:pPr>
            <a:r>
              <a:rPr lang="en-US" altLang="en-US" smtClean="0"/>
              <a:t>Women and literate people were least supportive of the Taliban. “</a:t>
            </a:r>
            <a:r>
              <a:rPr lang="en-US" altLang="ja-JP" smtClean="0"/>
              <a:t>Soft</a:t>
            </a:r>
            <a:r>
              <a:rPr lang="en-US" altLang="en-US" smtClean="0"/>
              <a:t>”</a:t>
            </a:r>
            <a:r>
              <a:rPr lang="en-US" altLang="ja-JP" smtClean="0"/>
              <a:t> programming to improve literacy and empower women is likely to have a greater impact on regime support than the most common, </a:t>
            </a:r>
            <a:r>
              <a:rPr lang="en-US" altLang="en-US" smtClean="0"/>
              <a:t>“</a:t>
            </a:r>
            <a:r>
              <a:rPr lang="en-US" altLang="ja-JP" smtClean="0"/>
              <a:t>hard</a:t>
            </a:r>
            <a:r>
              <a:rPr lang="en-US" altLang="en-US" smtClean="0"/>
              <a:t>”</a:t>
            </a:r>
            <a:r>
              <a:rPr lang="en-US" altLang="ja-JP" smtClean="0"/>
              <a:t> infrastructure-focused stabilization activities.</a:t>
            </a:r>
          </a:p>
          <a:p>
            <a:pPr>
              <a:spcAft>
                <a:spcPts val="600"/>
              </a:spcAft>
            </a:pPr>
            <a:r>
              <a:rPr lang="en-US" altLang="en-US" smtClean="0"/>
              <a:t>Household income had no statistically significant relationship with support for the Taliban or GIRoA. The correlation between income and relative support varied between weakly positive or weakly negative depending on the survey wave. This finding reinforces the importance of designing stabilization activities such that income generation is linked to good governance.</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35F5917B-B1BC-4A8B-8128-551EED437588}" type="slidenum">
              <a:rPr lang="en-US" altLang="en-US" sz="1000">
                <a:solidFill>
                  <a:schemeClr val="bg1"/>
                </a:solidFill>
                <a:latin typeface="Arial" pitchFamily="34" charset="0"/>
              </a:rPr>
              <a:pPr eaLnBrk="1" hangingPunct="1"/>
              <a:t>23</a:t>
            </a:fld>
            <a:endParaRPr lang="en-US" altLang="en-US" sz="1000">
              <a:solidFill>
                <a:schemeClr val="bg1"/>
              </a:solidFill>
              <a:latin typeface="Arial" pitchFamily="34" charset="0"/>
            </a:endParaRPr>
          </a:p>
        </p:txBody>
      </p:sp>
      <p:pic>
        <p:nvPicPr>
          <p:cNvPr id="50178" name="Picture 4"/>
          <p:cNvPicPr>
            <a:picLocks noChangeAspect="1" noChangeArrowheads="1"/>
          </p:cNvPicPr>
          <p:nvPr/>
        </p:nvPicPr>
        <p:blipFill>
          <a:blip r:embed="rId2">
            <a:extLst>
              <a:ext uri="{28A0092B-C50C-407E-A947-70E740481C1C}">
                <a14:useLocalDpi xmlns:a14="http://schemas.microsoft.com/office/drawing/2010/main" val="0"/>
              </a:ext>
            </a:extLst>
          </a:blip>
          <a:srcRect l="2222" t="2901" r="2222" b="2811"/>
          <a:stretch>
            <a:fillRect/>
          </a:stretch>
        </p:blipFill>
        <p:spPr bwMode="auto">
          <a:xfrm>
            <a:off x="1246188" y="1887538"/>
            <a:ext cx="6651625" cy="497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itle 4"/>
          <p:cNvSpPr>
            <a:spLocks noGrp="1"/>
          </p:cNvSpPr>
          <p:nvPr>
            <p:ph type="title"/>
          </p:nvPr>
        </p:nvSpPr>
        <p:spPr>
          <a:xfrm>
            <a:off x="152400" y="1296988"/>
            <a:ext cx="8475663" cy="446087"/>
          </a:xfrm>
        </p:spPr>
        <p:txBody>
          <a:bodyPr/>
          <a:lstStyle/>
          <a:p>
            <a:r>
              <a:rPr lang="en-US" altLang="en-US" sz="3200" smtClean="0"/>
              <a:t>Change in Taliban Support by District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4BB47D60-39A6-4525-8AA5-9EBD26A7DAFD}" type="slidenum">
              <a:rPr lang="en-US" altLang="en-US" sz="1000">
                <a:solidFill>
                  <a:schemeClr val="bg1"/>
                </a:solidFill>
                <a:latin typeface="Arial" pitchFamily="34" charset="0"/>
              </a:rPr>
              <a:pPr eaLnBrk="1" hangingPunct="1"/>
              <a:t>24</a:t>
            </a:fld>
            <a:endParaRPr lang="en-US" altLang="en-US" sz="1000">
              <a:solidFill>
                <a:schemeClr val="bg1"/>
              </a:solidFill>
              <a:latin typeface="Arial" pitchFamily="34" charset="0"/>
            </a:endParaRPr>
          </a:p>
        </p:txBody>
      </p:sp>
      <p:sp>
        <p:nvSpPr>
          <p:cNvPr id="51202" name="Title 1"/>
          <p:cNvSpPr>
            <a:spLocks noGrp="1"/>
          </p:cNvSpPr>
          <p:nvPr>
            <p:ph type="title"/>
          </p:nvPr>
        </p:nvSpPr>
        <p:spPr>
          <a:xfrm>
            <a:off x="273050" y="1263650"/>
            <a:ext cx="8470900" cy="565150"/>
          </a:xfrm>
        </p:spPr>
        <p:txBody>
          <a:bodyPr/>
          <a:lstStyle/>
          <a:p>
            <a:r>
              <a:rPr lang="en-US" altLang="en-US" sz="3200" smtClean="0"/>
              <a:t>Unanswered Questions</a:t>
            </a:r>
          </a:p>
        </p:txBody>
      </p:sp>
      <p:sp>
        <p:nvSpPr>
          <p:cNvPr id="51203" name="Content Placeholder 2"/>
          <p:cNvSpPr>
            <a:spLocks noGrp="1"/>
          </p:cNvSpPr>
          <p:nvPr>
            <p:ph idx="1"/>
          </p:nvPr>
        </p:nvSpPr>
        <p:spPr>
          <a:xfrm>
            <a:off x="258763" y="1976438"/>
            <a:ext cx="8885237" cy="4602162"/>
          </a:xfrm>
        </p:spPr>
        <p:txBody>
          <a:bodyPr/>
          <a:lstStyle/>
          <a:p>
            <a:r>
              <a:rPr lang="en-US" altLang="en-US" smtClean="0"/>
              <a:t>How were impacts in Taliban-controlled villages achieved?</a:t>
            </a:r>
          </a:p>
          <a:p>
            <a:r>
              <a:rPr lang="en-US" altLang="en-US" smtClean="0"/>
              <a:t>To what extent was talking to the Taliban necessary for achieving program impacts?</a:t>
            </a:r>
          </a:p>
          <a:p>
            <a:r>
              <a:rPr lang="en-US" altLang="en-US" smtClean="0"/>
              <a:t>Under what conditions was violence used against project villages?</a:t>
            </a:r>
          </a:p>
          <a:p>
            <a:r>
              <a:rPr lang="en-US" altLang="en-US" smtClean="0"/>
              <a:t>How did violence affect relative support for the Taliban and GIRoA?</a:t>
            </a:r>
          </a:p>
          <a:p>
            <a:r>
              <a:rPr lang="en-US" altLang="en-US" smtClean="0"/>
              <a:t>To what extent was the “ink-spot” tactic in counterinsurgency  used by stabilization programming and was it impactful?</a:t>
            </a:r>
          </a:p>
          <a:p>
            <a:r>
              <a:rPr lang="en-US" altLang="en-US" smtClean="0"/>
              <a:t>Was the National Solidarity Program effective for stabilization?</a:t>
            </a:r>
          </a:p>
          <a:p>
            <a:endParaRPr lang="en-US" altLang="en-US" sz="220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152400" y="1214438"/>
            <a:ext cx="8816975" cy="519112"/>
          </a:xfrm>
          <a:prstGeom prst="rect">
            <a:avLst/>
          </a:prstGeom>
        </p:spPr>
        <p:txBody>
          <a:bodyPr/>
          <a:lstStyle>
            <a:lvl1pPr algn="l" rtl="0" eaLnBrk="0" fontAlgn="base" hangingPunct="0">
              <a:spcBef>
                <a:spcPct val="0"/>
              </a:spcBef>
              <a:spcAft>
                <a:spcPct val="0"/>
              </a:spcAft>
              <a:defRPr sz="2400" b="1">
                <a:solidFill>
                  <a:schemeClr val="bg1"/>
                </a:solidFill>
                <a:latin typeface="+mj-lt"/>
                <a:ea typeface="MS PGothic" pitchFamily="34" charset="-128"/>
                <a:cs typeface="+mj-cs"/>
              </a:defRPr>
            </a:lvl1pPr>
            <a:lvl2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2pPr>
            <a:lvl3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3pPr>
            <a:lvl4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4pPr>
            <a:lvl5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5pPr>
            <a:lvl6pPr marL="457200" algn="l" rtl="0" fontAlgn="base">
              <a:spcBef>
                <a:spcPct val="0"/>
              </a:spcBef>
              <a:spcAft>
                <a:spcPct val="0"/>
              </a:spcAft>
              <a:defRPr sz="2400" b="1">
                <a:solidFill>
                  <a:schemeClr val="bg1"/>
                </a:solidFill>
                <a:latin typeface="Arial" charset="0"/>
                <a:cs typeface="Arial" charset="0"/>
              </a:defRPr>
            </a:lvl6pPr>
            <a:lvl7pPr marL="914400" algn="l" rtl="0" fontAlgn="base">
              <a:spcBef>
                <a:spcPct val="0"/>
              </a:spcBef>
              <a:spcAft>
                <a:spcPct val="0"/>
              </a:spcAft>
              <a:defRPr sz="2400" b="1">
                <a:solidFill>
                  <a:schemeClr val="bg1"/>
                </a:solidFill>
                <a:latin typeface="Arial" charset="0"/>
                <a:cs typeface="Arial" charset="0"/>
              </a:defRPr>
            </a:lvl7pPr>
            <a:lvl8pPr marL="1371600" algn="l" rtl="0" fontAlgn="base">
              <a:spcBef>
                <a:spcPct val="0"/>
              </a:spcBef>
              <a:spcAft>
                <a:spcPct val="0"/>
              </a:spcAft>
              <a:defRPr sz="2400" b="1">
                <a:solidFill>
                  <a:schemeClr val="bg1"/>
                </a:solidFill>
                <a:latin typeface="Arial" charset="0"/>
                <a:cs typeface="Arial" charset="0"/>
              </a:defRPr>
            </a:lvl8pPr>
            <a:lvl9pPr marL="1828800" algn="l" rtl="0" fontAlgn="base">
              <a:spcBef>
                <a:spcPct val="0"/>
              </a:spcBef>
              <a:spcAft>
                <a:spcPct val="0"/>
              </a:spcAft>
              <a:defRPr sz="2400" b="1">
                <a:solidFill>
                  <a:schemeClr val="bg1"/>
                </a:solidFill>
                <a:latin typeface="Arial" charset="0"/>
                <a:cs typeface="Arial" charset="0"/>
              </a:defRPr>
            </a:lvl9pPr>
          </a:lstStyle>
          <a:p>
            <a:pPr>
              <a:defRPr/>
            </a:pPr>
            <a:r>
              <a:rPr lang="en-US" sz="3200" kern="0" dirty="0" smtClean="0"/>
              <a:t>Performance Evaluations</a:t>
            </a:r>
            <a:endParaRPr lang="en-US" sz="3200" kern="0" dirty="0"/>
          </a:p>
        </p:txBody>
      </p:sp>
      <p:sp>
        <p:nvSpPr>
          <p:cNvPr id="52226" name="Content Placeholder 5"/>
          <p:cNvSpPr txBox="1">
            <a:spLocks/>
          </p:cNvSpPr>
          <p:nvPr/>
        </p:nvSpPr>
        <p:spPr bwMode="auto">
          <a:xfrm>
            <a:off x="258763" y="1985963"/>
            <a:ext cx="4162425"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spcBef>
                <a:spcPct val="20000"/>
              </a:spcBef>
            </a:pPr>
            <a:r>
              <a:rPr lang="en-US" altLang="en-US" b="1">
                <a:solidFill>
                  <a:schemeClr val="bg1"/>
                </a:solidFill>
                <a:latin typeface="Arial" pitchFamily="34" charset="0"/>
              </a:rPr>
              <a:t>Findings</a:t>
            </a:r>
          </a:p>
          <a:p>
            <a:pPr>
              <a:spcBef>
                <a:spcPts val="288"/>
              </a:spcBef>
              <a:buFontTx/>
              <a:buChar char="•"/>
            </a:pPr>
            <a:r>
              <a:rPr lang="en-US" altLang="en-US" sz="1600">
                <a:solidFill>
                  <a:schemeClr val="bg1"/>
                </a:solidFill>
                <a:latin typeface="Calibri" pitchFamily="34" charset="0"/>
              </a:rPr>
              <a:t>The SIKAs lacked a properly articulated theory of change. CCI was not able to articulate one.</a:t>
            </a:r>
          </a:p>
          <a:p>
            <a:pPr>
              <a:spcBef>
                <a:spcPts val="288"/>
              </a:spcBef>
              <a:buFontTx/>
              <a:buChar char="•"/>
            </a:pPr>
            <a:r>
              <a:rPr lang="en-US" altLang="en-US" sz="1600">
                <a:solidFill>
                  <a:schemeClr val="bg1"/>
                </a:solidFill>
                <a:latin typeface="Calibri" pitchFamily="34" charset="0"/>
              </a:rPr>
              <a:t>KFZ’s scope, timeframe and funding were inadequate, leading to limited ability to program.</a:t>
            </a:r>
          </a:p>
          <a:p>
            <a:pPr>
              <a:spcBef>
                <a:spcPts val="288"/>
              </a:spcBef>
              <a:buFontTx/>
              <a:buChar char="•"/>
            </a:pPr>
            <a:r>
              <a:rPr lang="en-US" altLang="en-US" sz="1600">
                <a:solidFill>
                  <a:schemeClr val="bg1"/>
                </a:solidFill>
                <a:latin typeface="Calibri" pitchFamily="34" charset="0"/>
              </a:rPr>
              <a:t>A decentralized approach to implementation </a:t>
            </a:r>
            <a:r>
              <a:rPr lang="en-US" altLang="en-US" sz="1600">
                <a:solidFill>
                  <a:srgbClr val="000000"/>
                </a:solidFill>
                <a:latin typeface="Calibri" pitchFamily="34" charset="0"/>
              </a:rPr>
              <a:t>led to disparate programming approaches.</a:t>
            </a:r>
          </a:p>
          <a:p>
            <a:pPr>
              <a:spcBef>
                <a:spcPts val="288"/>
              </a:spcBef>
              <a:buFontTx/>
              <a:buChar char="•"/>
            </a:pPr>
            <a:r>
              <a:rPr lang="en-US" altLang="en-US" sz="1600">
                <a:solidFill>
                  <a:schemeClr val="bg1"/>
                </a:solidFill>
                <a:latin typeface="Calibri" pitchFamily="34" charset="0"/>
              </a:rPr>
              <a:t>Programming sometimes occurred in areas lacking a willing government partner.</a:t>
            </a:r>
          </a:p>
          <a:p>
            <a:pPr>
              <a:spcBef>
                <a:spcPts val="288"/>
              </a:spcBef>
              <a:buFontTx/>
              <a:buChar char="•"/>
            </a:pPr>
            <a:r>
              <a:rPr lang="en-US" altLang="en-US" sz="1600">
                <a:solidFill>
                  <a:schemeClr val="bg1"/>
                </a:solidFill>
                <a:latin typeface="Calibri" pitchFamily="34" charset="0"/>
              </a:rPr>
              <a:t>Soft programming and capacity building had more significant effects than large infrastructure projects.</a:t>
            </a:r>
          </a:p>
          <a:p>
            <a:pPr>
              <a:spcBef>
                <a:spcPts val="288"/>
              </a:spcBef>
              <a:buFontTx/>
              <a:buChar char="•"/>
            </a:pPr>
            <a:r>
              <a:rPr lang="en-US" altLang="en-US" sz="1600">
                <a:solidFill>
                  <a:srgbClr val="000000"/>
                </a:solidFill>
                <a:latin typeface="Calibri" pitchFamily="34" charset="0"/>
              </a:rPr>
              <a:t>M&amp;E units were mostly used as output indicator clearinghouses rather than programming evaluation tools.</a:t>
            </a:r>
          </a:p>
        </p:txBody>
      </p:sp>
      <p:sp>
        <p:nvSpPr>
          <p:cNvPr id="52227" name="Content Placeholder 5"/>
          <p:cNvSpPr txBox="1">
            <a:spLocks/>
          </p:cNvSpPr>
          <p:nvPr/>
        </p:nvSpPr>
        <p:spPr bwMode="auto">
          <a:xfrm>
            <a:off x="4421188" y="1992313"/>
            <a:ext cx="4678362" cy="403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spcBef>
                <a:spcPct val="20000"/>
              </a:spcBef>
            </a:pPr>
            <a:r>
              <a:rPr lang="en-US" altLang="en-US" b="1">
                <a:solidFill>
                  <a:schemeClr val="bg1"/>
                </a:solidFill>
                <a:latin typeface="Arial" pitchFamily="34" charset="0"/>
              </a:rPr>
              <a:t>Recommendations</a:t>
            </a:r>
          </a:p>
          <a:p>
            <a:pPr>
              <a:spcBef>
                <a:spcPts val="288"/>
              </a:spcBef>
              <a:buFontTx/>
              <a:buChar char="•"/>
            </a:pPr>
            <a:r>
              <a:rPr lang="en-US" altLang="en-US" sz="1600">
                <a:solidFill>
                  <a:schemeClr val="bg1"/>
                </a:solidFill>
                <a:latin typeface="Calibri" pitchFamily="34" charset="0"/>
              </a:rPr>
              <a:t>Programs should have a properly articulated theory of change.</a:t>
            </a:r>
          </a:p>
          <a:p>
            <a:pPr>
              <a:spcBef>
                <a:spcPts val="288"/>
              </a:spcBef>
              <a:buFontTx/>
              <a:buChar char="•"/>
            </a:pPr>
            <a:r>
              <a:rPr lang="en-US" altLang="en-US" sz="1600">
                <a:solidFill>
                  <a:schemeClr val="bg1"/>
                </a:solidFill>
                <a:latin typeface="Calibri" pitchFamily="34" charset="0"/>
              </a:rPr>
              <a:t>USAID should avoid using multiple IPs/CORs on multi-project programs.</a:t>
            </a:r>
          </a:p>
          <a:p>
            <a:pPr>
              <a:spcBef>
                <a:spcPts val="288"/>
              </a:spcBef>
              <a:buFontTx/>
              <a:buChar char="•"/>
            </a:pPr>
            <a:r>
              <a:rPr lang="en-US" altLang="en-US" sz="1600">
                <a:solidFill>
                  <a:schemeClr val="bg1"/>
                </a:solidFill>
                <a:latin typeface="Calibri" pitchFamily="34" charset="0"/>
              </a:rPr>
              <a:t>Stabilization programming which aims to link government with local communities should take place in areas with a willing – albeit nascent – government presence.</a:t>
            </a:r>
          </a:p>
          <a:p>
            <a:pPr>
              <a:spcBef>
                <a:spcPts val="288"/>
              </a:spcBef>
              <a:buFontTx/>
              <a:buChar char="•"/>
            </a:pPr>
            <a:r>
              <a:rPr lang="en-US" altLang="en-US" sz="1600">
                <a:solidFill>
                  <a:schemeClr val="bg1"/>
                </a:solidFill>
                <a:latin typeface="Calibri" pitchFamily="34" charset="0"/>
              </a:rPr>
              <a:t>A greater proportion of soft activities should be implemented and tied to infrastructure development.</a:t>
            </a:r>
          </a:p>
          <a:p>
            <a:pPr>
              <a:spcBef>
                <a:spcPts val="288"/>
              </a:spcBef>
              <a:buFontTx/>
              <a:buChar char="•"/>
            </a:pPr>
            <a:r>
              <a:rPr lang="en-US" altLang="en-US" sz="1600">
                <a:solidFill>
                  <a:schemeClr val="bg1"/>
                </a:solidFill>
                <a:latin typeface="Calibri" pitchFamily="34" charset="0"/>
              </a:rPr>
              <a:t>Internal M&amp;E units should provide internal evaluations to adapt programming.</a:t>
            </a:r>
          </a:p>
        </p:txBody>
      </p:sp>
      <p:sp>
        <p:nvSpPr>
          <p:cNvPr id="5222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968A8725-0B9D-42E5-BBAE-2D5D8C0915D9}" type="slidenum">
              <a:rPr lang="en-US" altLang="en-US" sz="1000">
                <a:solidFill>
                  <a:schemeClr val="bg1"/>
                </a:solidFill>
                <a:latin typeface="Arial" pitchFamily="34" charset="0"/>
              </a:rPr>
              <a:pPr eaLnBrk="1" hangingPunct="1"/>
              <a:t>25</a:t>
            </a:fld>
            <a:endParaRPr lang="en-US" altLang="en-US" sz="1000">
              <a:solidFill>
                <a:schemeClr val="bg1"/>
              </a:solidFill>
              <a:latin typeface="Aria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ED5AF2EF-C868-4DE8-9E8F-2F94479EB513}" type="slidenum">
              <a:rPr lang="en-US" altLang="en-US" sz="1000">
                <a:solidFill>
                  <a:schemeClr val="bg1"/>
                </a:solidFill>
                <a:latin typeface="Arial" pitchFamily="34" charset="0"/>
              </a:rPr>
              <a:pPr eaLnBrk="1" hangingPunct="1"/>
              <a:t>26</a:t>
            </a:fld>
            <a:endParaRPr lang="en-US" altLang="en-US" sz="1000">
              <a:solidFill>
                <a:schemeClr val="bg1"/>
              </a:solidFill>
              <a:latin typeface="Arial" pitchFamily="34" charset="0"/>
            </a:endParaRPr>
          </a:p>
        </p:txBody>
      </p:sp>
      <p:sp>
        <p:nvSpPr>
          <p:cNvPr id="3" name="Rectangle 2"/>
          <p:cNvSpPr/>
          <p:nvPr/>
        </p:nvSpPr>
        <p:spPr>
          <a:xfrm>
            <a:off x="211138" y="1965325"/>
            <a:ext cx="4087812" cy="4532313"/>
          </a:xfrm>
          <a:prstGeom prst="rect">
            <a:avLst/>
          </a:prstGeom>
        </p:spPr>
        <p:txBody>
          <a:bodyPr>
            <a:spAutoFit/>
          </a:bodyPr>
          <a:lstStyle/>
          <a:p>
            <a:pPr>
              <a:spcBef>
                <a:spcPts val="288"/>
              </a:spcBef>
              <a:defRPr/>
            </a:pPr>
            <a:r>
              <a:rPr lang="en-US" altLang="en-US" sz="2400" b="1" dirty="0">
                <a:solidFill>
                  <a:schemeClr val="bg1"/>
                </a:solidFill>
              </a:rPr>
              <a:t>Findings </a:t>
            </a:r>
          </a:p>
          <a:p>
            <a:pPr marL="285750" indent="-285750">
              <a:spcBef>
                <a:spcPts val="600"/>
              </a:spcBef>
              <a:buFont typeface="Arial" panose="020B0604020202020204" pitchFamily="34" charset="0"/>
              <a:buChar char="•"/>
              <a:defRPr/>
            </a:pPr>
            <a:r>
              <a:rPr lang="en-US" dirty="0">
                <a:solidFill>
                  <a:schemeClr val="bg1"/>
                </a:solidFill>
                <a:latin typeface="Calibri" panose="020F0502020204030204" pitchFamily="34" charset="0"/>
              </a:rPr>
              <a:t>The SAM approach (community participation model based on identifying SOI)  was too complex and culturally inappropriate for most rural Afghan communities. The CCI approach -- working with Cohesion </a:t>
            </a:r>
            <a:r>
              <a:rPr lang="en-US" i="1" dirty="0" err="1">
                <a:solidFill>
                  <a:schemeClr val="bg1"/>
                </a:solidFill>
                <a:latin typeface="Calibri" panose="020F0502020204030204" pitchFamily="34" charset="0"/>
              </a:rPr>
              <a:t>Jirgas</a:t>
            </a:r>
            <a:r>
              <a:rPr lang="en-US" i="1" dirty="0">
                <a:solidFill>
                  <a:schemeClr val="bg1"/>
                </a:solidFill>
                <a:latin typeface="Calibri" panose="020F0502020204030204" pitchFamily="34" charset="0"/>
              </a:rPr>
              <a:t> </a:t>
            </a:r>
            <a:r>
              <a:rPr lang="en-US" dirty="0">
                <a:solidFill>
                  <a:schemeClr val="bg1"/>
                </a:solidFill>
                <a:latin typeface="Calibri" panose="020F0502020204030204" pitchFamily="34" charset="0"/>
              </a:rPr>
              <a:t>and through Project </a:t>
            </a:r>
            <a:r>
              <a:rPr lang="en-US" i="1" dirty="0" err="1">
                <a:solidFill>
                  <a:schemeClr val="bg1"/>
                </a:solidFill>
                <a:latin typeface="Calibri" panose="020F0502020204030204" pitchFamily="34" charset="0"/>
              </a:rPr>
              <a:t>Shuras</a:t>
            </a:r>
            <a:r>
              <a:rPr lang="en-US" i="1" dirty="0">
                <a:solidFill>
                  <a:schemeClr val="bg1"/>
                </a:solidFill>
                <a:latin typeface="Calibri" panose="020F0502020204030204" pitchFamily="34" charset="0"/>
              </a:rPr>
              <a:t> </a:t>
            </a:r>
            <a:r>
              <a:rPr lang="en-US" dirty="0">
                <a:solidFill>
                  <a:schemeClr val="bg1"/>
                </a:solidFill>
                <a:latin typeface="Calibri" panose="020F0502020204030204" pitchFamily="34" charset="0"/>
              </a:rPr>
              <a:t>to prioritize projects -- was more appropriate  and effective.</a:t>
            </a:r>
          </a:p>
          <a:p>
            <a:pPr marL="285750" indent="-285750">
              <a:spcBef>
                <a:spcPts val="600"/>
              </a:spcBef>
              <a:buFont typeface="Arial" panose="020B0604020202020204" pitchFamily="34" charset="0"/>
              <a:buChar char="•"/>
              <a:defRPr/>
            </a:pPr>
            <a:r>
              <a:rPr lang="en-US" altLang="en-US" dirty="0">
                <a:solidFill>
                  <a:schemeClr val="bg1"/>
                </a:solidFill>
                <a:latin typeface="Calibri" pitchFamily="34" charset="0"/>
              </a:rPr>
              <a:t>SAM had the unintended consequence of strengthening local leaders over subnational government.</a:t>
            </a:r>
          </a:p>
          <a:p>
            <a:pPr marL="285750" indent="-285750">
              <a:spcBef>
                <a:spcPts val="600"/>
              </a:spcBef>
              <a:buFont typeface="Arial" panose="020B0604020202020204" pitchFamily="34" charset="0"/>
              <a:buChar char="•"/>
              <a:defRPr/>
            </a:pPr>
            <a:r>
              <a:rPr lang="en-US" dirty="0">
                <a:solidFill>
                  <a:schemeClr val="bg1"/>
                </a:solidFill>
                <a:latin typeface="Calibri" panose="020F0502020204030204" pitchFamily="34" charset="0"/>
              </a:rPr>
              <a:t>SAM did not allow for equitable programming across areas.</a:t>
            </a:r>
          </a:p>
        </p:txBody>
      </p:sp>
      <p:sp>
        <p:nvSpPr>
          <p:cNvPr id="4" name="Rectangle 3"/>
          <p:cNvSpPr/>
          <p:nvPr/>
        </p:nvSpPr>
        <p:spPr>
          <a:xfrm>
            <a:off x="4572000" y="1966913"/>
            <a:ext cx="4572000" cy="4178300"/>
          </a:xfrm>
          <a:prstGeom prst="rect">
            <a:avLst/>
          </a:prstGeom>
        </p:spPr>
        <p:txBody>
          <a:bodyPr>
            <a:spAutoFit/>
          </a:bodyPr>
          <a:lstStyle/>
          <a:p>
            <a:pPr>
              <a:spcBef>
                <a:spcPts val="288"/>
              </a:spcBef>
              <a:defRPr/>
            </a:pPr>
            <a:r>
              <a:rPr lang="en-US" altLang="en-US" sz="2400" b="1" dirty="0">
                <a:solidFill>
                  <a:schemeClr val="bg1"/>
                </a:solidFill>
                <a:latin typeface="Arial" pitchFamily="34" charset="0"/>
              </a:rPr>
              <a:t>Recommendations </a:t>
            </a:r>
          </a:p>
          <a:p>
            <a:pPr marL="231775" indent="-231775">
              <a:spcBef>
                <a:spcPts val="288"/>
              </a:spcBef>
              <a:buFontTx/>
              <a:buChar char="•"/>
              <a:defRPr/>
            </a:pPr>
            <a:r>
              <a:rPr lang="en-US" altLang="en-US" dirty="0">
                <a:solidFill>
                  <a:schemeClr val="bg1"/>
                </a:solidFill>
                <a:latin typeface="Calibri" pitchFamily="34" charset="0"/>
              </a:rPr>
              <a:t>Stabilization programming should be based on less of a community participation approach and more on a government led approach that is consensus driven with local leadership and accounts for local needs as well as identified SOI.</a:t>
            </a:r>
          </a:p>
          <a:p>
            <a:pPr marL="231775" indent="-231775">
              <a:spcBef>
                <a:spcPts val="288"/>
              </a:spcBef>
              <a:buFontTx/>
              <a:buChar char="•"/>
              <a:defRPr/>
            </a:pPr>
            <a:r>
              <a:rPr lang="en-US" altLang="en-US" dirty="0">
                <a:solidFill>
                  <a:schemeClr val="bg1"/>
                </a:solidFill>
                <a:latin typeface="Calibri" pitchFamily="34" charset="0"/>
              </a:rPr>
              <a:t>Government should be more engaged in driving stabilization programming decisions.</a:t>
            </a:r>
          </a:p>
          <a:p>
            <a:pPr marL="231775" indent="-231775">
              <a:spcBef>
                <a:spcPts val="600"/>
              </a:spcBef>
              <a:buFontTx/>
              <a:buChar char="•"/>
              <a:defRPr/>
            </a:pPr>
            <a:r>
              <a:rPr lang="en-US" altLang="en-US" dirty="0">
                <a:solidFill>
                  <a:schemeClr val="bg1"/>
                </a:solidFill>
                <a:latin typeface="Calibri" pitchFamily="34" charset="0"/>
              </a:rPr>
              <a:t>Stabilization programming in unstable areas should be coordinated with traditional development programming in neighboring areas so the government is not viewed as only rewarding unstable communities.</a:t>
            </a:r>
          </a:p>
        </p:txBody>
      </p:sp>
      <p:sp>
        <p:nvSpPr>
          <p:cNvPr id="5" name="Title 4"/>
          <p:cNvSpPr txBox="1">
            <a:spLocks/>
          </p:cNvSpPr>
          <p:nvPr/>
        </p:nvSpPr>
        <p:spPr>
          <a:xfrm>
            <a:off x="152400" y="1214438"/>
            <a:ext cx="8816975" cy="519112"/>
          </a:xfrm>
          <a:prstGeom prst="rect">
            <a:avLst/>
          </a:prstGeom>
        </p:spPr>
        <p:txBody>
          <a:bodyPr/>
          <a:lstStyle>
            <a:lvl1pPr algn="l" rtl="0" eaLnBrk="0" fontAlgn="base" hangingPunct="0">
              <a:spcBef>
                <a:spcPct val="0"/>
              </a:spcBef>
              <a:spcAft>
                <a:spcPct val="0"/>
              </a:spcAft>
              <a:defRPr sz="2400" b="1">
                <a:solidFill>
                  <a:schemeClr val="bg1"/>
                </a:solidFill>
                <a:latin typeface="+mj-lt"/>
                <a:ea typeface="MS PGothic" pitchFamily="34" charset="-128"/>
                <a:cs typeface="+mj-cs"/>
              </a:defRPr>
            </a:lvl1pPr>
            <a:lvl2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2pPr>
            <a:lvl3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3pPr>
            <a:lvl4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4pPr>
            <a:lvl5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5pPr>
            <a:lvl6pPr marL="457200" algn="l" rtl="0" fontAlgn="base">
              <a:spcBef>
                <a:spcPct val="0"/>
              </a:spcBef>
              <a:spcAft>
                <a:spcPct val="0"/>
              </a:spcAft>
              <a:defRPr sz="2400" b="1">
                <a:solidFill>
                  <a:schemeClr val="bg1"/>
                </a:solidFill>
                <a:latin typeface="Arial" charset="0"/>
                <a:cs typeface="Arial" charset="0"/>
              </a:defRPr>
            </a:lvl6pPr>
            <a:lvl7pPr marL="914400" algn="l" rtl="0" fontAlgn="base">
              <a:spcBef>
                <a:spcPct val="0"/>
              </a:spcBef>
              <a:spcAft>
                <a:spcPct val="0"/>
              </a:spcAft>
              <a:defRPr sz="2400" b="1">
                <a:solidFill>
                  <a:schemeClr val="bg1"/>
                </a:solidFill>
                <a:latin typeface="Arial" charset="0"/>
                <a:cs typeface="Arial" charset="0"/>
              </a:defRPr>
            </a:lvl7pPr>
            <a:lvl8pPr marL="1371600" algn="l" rtl="0" fontAlgn="base">
              <a:spcBef>
                <a:spcPct val="0"/>
              </a:spcBef>
              <a:spcAft>
                <a:spcPct val="0"/>
              </a:spcAft>
              <a:defRPr sz="2400" b="1">
                <a:solidFill>
                  <a:schemeClr val="bg1"/>
                </a:solidFill>
                <a:latin typeface="Arial" charset="0"/>
                <a:cs typeface="Arial" charset="0"/>
              </a:defRPr>
            </a:lvl8pPr>
            <a:lvl9pPr marL="1828800" algn="l" rtl="0" fontAlgn="base">
              <a:spcBef>
                <a:spcPct val="0"/>
              </a:spcBef>
              <a:spcAft>
                <a:spcPct val="0"/>
              </a:spcAft>
              <a:defRPr sz="2400" b="1">
                <a:solidFill>
                  <a:schemeClr val="bg1"/>
                </a:solidFill>
                <a:latin typeface="Arial" charset="0"/>
                <a:cs typeface="Arial" charset="0"/>
              </a:defRPr>
            </a:lvl9pPr>
          </a:lstStyle>
          <a:p>
            <a:pPr>
              <a:defRPr/>
            </a:pPr>
            <a:r>
              <a:rPr lang="en-US" sz="3200" kern="0" dirty="0" smtClean="0"/>
              <a:t>Stability Assessment Method (SAM)</a:t>
            </a:r>
            <a:endParaRPr lang="en-US" sz="3200" kern="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152400" y="1228725"/>
            <a:ext cx="8816975" cy="560388"/>
          </a:xfrm>
          <a:prstGeom prst="rect">
            <a:avLst/>
          </a:prstGeom>
        </p:spPr>
        <p:txBody>
          <a:bodyPr/>
          <a:lstStyle>
            <a:lvl1pPr algn="l" rtl="0" eaLnBrk="0" fontAlgn="base" hangingPunct="0">
              <a:spcBef>
                <a:spcPct val="0"/>
              </a:spcBef>
              <a:spcAft>
                <a:spcPct val="0"/>
              </a:spcAft>
              <a:defRPr sz="2400" b="1">
                <a:solidFill>
                  <a:schemeClr val="bg1"/>
                </a:solidFill>
                <a:latin typeface="+mj-lt"/>
                <a:ea typeface="MS PGothic" pitchFamily="34" charset="-128"/>
                <a:cs typeface="+mj-cs"/>
              </a:defRPr>
            </a:lvl1pPr>
            <a:lvl2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2pPr>
            <a:lvl3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3pPr>
            <a:lvl4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4pPr>
            <a:lvl5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5pPr>
            <a:lvl6pPr marL="457200" algn="l" rtl="0" fontAlgn="base">
              <a:spcBef>
                <a:spcPct val="0"/>
              </a:spcBef>
              <a:spcAft>
                <a:spcPct val="0"/>
              </a:spcAft>
              <a:defRPr sz="2400" b="1">
                <a:solidFill>
                  <a:schemeClr val="bg1"/>
                </a:solidFill>
                <a:latin typeface="Arial" charset="0"/>
                <a:cs typeface="Arial" charset="0"/>
              </a:defRPr>
            </a:lvl6pPr>
            <a:lvl7pPr marL="914400" algn="l" rtl="0" fontAlgn="base">
              <a:spcBef>
                <a:spcPct val="0"/>
              </a:spcBef>
              <a:spcAft>
                <a:spcPct val="0"/>
              </a:spcAft>
              <a:defRPr sz="2400" b="1">
                <a:solidFill>
                  <a:schemeClr val="bg1"/>
                </a:solidFill>
                <a:latin typeface="Arial" charset="0"/>
                <a:cs typeface="Arial" charset="0"/>
              </a:defRPr>
            </a:lvl7pPr>
            <a:lvl8pPr marL="1371600" algn="l" rtl="0" fontAlgn="base">
              <a:spcBef>
                <a:spcPct val="0"/>
              </a:spcBef>
              <a:spcAft>
                <a:spcPct val="0"/>
              </a:spcAft>
              <a:defRPr sz="2400" b="1">
                <a:solidFill>
                  <a:schemeClr val="bg1"/>
                </a:solidFill>
                <a:latin typeface="Arial" charset="0"/>
                <a:cs typeface="Arial" charset="0"/>
              </a:defRPr>
            </a:lvl8pPr>
            <a:lvl9pPr marL="1828800" algn="l" rtl="0" fontAlgn="base">
              <a:spcBef>
                <a:spcPct val="0"/>
              </a:spcBef>
              <a:spcAft>
                <a:spcPct val="0"/>
              </a:spcAft>
              <a:defRPr sz="2400" b="1">
                <a:solidFill>
                  <a:schemeClr val="bg1"/>
                </a:solidFill>
                <a:latin typeface="Arial" charset="0"/>
                <a:cs typeface="Arial" charset="0"/>
              </a:defRPr>
            </a:lvl9pPr>
          </a:lstStyle>
          <a:p>
            <a:pPr>
              <a:defRPr/>
            </a:pPr>
            <a:r>
              <a:rPr lang="en-US" sz="3200" kern="0" dirty="0" smtClean="0"/>
              <a:t>Verifications</a:t>
            </a:r>
            <a:endParaRPr lang="en-US" sz="3200" kern="0" dirty="0"/>
          </a:p>
        </p:txBody>
      </p:sp>
      <p:sp>
        <p:nvSpPr>
          <p:cNvPr id="55298" name="Content Placeholder 5"/>
          <p:cNvSpPr txBox="1">
            <a:spLocks/>
          </p:cNvSpPr>
          <p:nvPr/>
        </p:nvSpPr>
        <p:spPr bwMode="auto">
          <a:xfrm>
            <a:off x="228600" y="1882775"/>
            <a:ext cx="4794250"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a:spcBef>
                <a:spcPct val="20000"/>
              </a:spcBef>
            </a:pPr>
            <a:r>
              <a:rPr lang="en-US" altLang="en-US" b="1">
                <a:solidFill>
                  <a:schemeClr val="bg1"/>
                </a:solidFill>
                <a:latin typeface="Arial" pitchFamily="34" charset="0"/>
              </a:rPr>
              <a:t>Findings</a:t>
            </a:r>
          </a:p>
          <a:p>
            <a:pPr>
              <a:spcBef>
                <a:spcPts val="288"/>
              </a:spcBef>
              <a:buFontTx/>
              <a:buChar char="•"/>
            </a:pPr>
            <a:r>
              <a:rPr lang="en-US" altLang="en-US" sz="1600">
                <a:solidFill>
                  <a:schemeClr val="bg1"/>
                </a:solidFill>
                <a:latin typeface="Calibri" pitchFamily="34" charset="0"/>
              </a:rPr>
              <a:t>Rates of incomplete infrastructure (i.e., when MISTI did not find any activity or could only find a portion of the activity) vary considerably across and within projects - see chart on next slide.</a:t>
            </a:r>
          </a:p>
          <a:p>
            <a:pPr>
              <a:spcBef>
                <a:spcPts val="288"/>
              </a:spcBef>
              <a:buFontTx/>
              <a:buChar char="•"/>
            </a:pPr>
            <a:r>
              <a:rPr lang="en-US" altLang="en-US" sz="1600">
                <a:solidFill>
                  <a:schemeClr val="bg1"/>
                </a:solidFill>
                <a:latin typeface="Calibri" pitchFamily="34" charset="0"/>
              </a:rPr>
              <a:t>Linear features are more likely to be partially completed compared to fixed infrastructure. </a:t>
            </a:r>
          </a:p>
          <a:p>
            <a:pPr>
              <a:spcBef>
                <a:spcPct val="20000"/>
              </a:spcBef>
              <a:buFontTx/>
              <a:buChar char="•"/>
            </a:pPr>
            <a:r>
              <a:rPr lang="en-US" altLang="en-US" sz="1600">
                <a:solidFill>
                  <a:schemeClr val="bg1"/>
                </a:solidFill>
                <a:latin typeface="Calibri" pitchFamily="34" charset="0"/>
              </a:rPr>
              <a:t>1/3 of SIKA South projects are incomplete, many of which are high-cost, complex infrastructure projects.</a:t>
            </a:r>
          </a:p>
          <a:p>
            <a:pPr>
              <a:spcBef>
                <a:spcPct val="20000"/>
              </a:spcBef>
              <a:buFontTx/>
              <a:buChar char="•"/>
            </a:pPr>
            <a:endParaRPr lang="en-US" altLang="en-US" sz="1600">
              <a:solidFill>
                <a:schemeClr val="bg1"/>
              </a:solidFill>
              <a:latin typeface="Calibri" pitchFamily="34" charset="0"/>
            </a:endParaRPr>
          </a:p>
          <a:p>
            <a:pPr>
              <a:spcBef>
                <a:spcPct val="20000"/>
              </a:spcBef>
              <a:buFontTx/>
              <a:buChar char="•"/>
            </a:pPr>
            <a:endParaRPr lang="en-US" altLang="en-US" sz="1600">
              <a:solidFill>
                <a:schemeClr val="bg1"/>
              </a:solidFill>
              <a:latin typeface="Calibri" pitchFamily="34" charset="0"/>
            </a:endParaRPr>
          </a:p>
        </p:txBody>
      </p:sp>
      <p:sp>
        <p:nvSpPr>
          <p:cNvPr id="28677" name="Content Placeholder 5"/>
          <p:cNvSpPr txBox="1">
            <a:spLocks/>
          </p:cNvSpPr>
          <p:nvPr/>
        </p:nvSpPr>
        <p:spPr bwMode="auto">
          <a:xfrm>
            <a:off x="5022850" y="1882775"/>
            <a:ext cx="412115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bg1"/>
                </a:solidFill>
                <a:latin typeface="Arial" charset="0"/>
                <a:ea typeface="MS PGothic" pitchFamily="34" charset="-128"/>
                <a:cs typeface="Arial" charset="0"/>
              </a:defRPr>
            </a:lvl1pPr>
            <a:lvl2pPr marL="742950" indent="-285750" eaLnBrk="0" hangingPunct="0">
              <a:spcBef>
                <a:spcPct val="20000"/>
              </a:spcBef>
              <a:buChar char="–"/>
              <a:defRPr sz="2000">
                <a:solidFill>
                  <a:schemeClr val="bg1"/>
                </a:solidFill>
                <a:latin typeface="Arial" charset="0"/>
                <a:ea typeface="Arial" charset="0"/>
                <a:cs typeface="Arial" charset="0"/>
              </a:defRPr>
            </a:lvl2pPr>
            <a:lvl3pPr marL="1143000" indent="-228600" eaLnBrk="0" hangingPunct="0">
              <a:spcBef>
                <a:spcPct val="20000"/>
              </a:spcBef>
              <a:buChar char="•"/>
              <a:defRPr sz="2000">
                <a:solidFill>
                  <a:schemeClr val="bg1"/>
                </a:solidFill>
                <a:latin typeface="Arial" charset="0"/>
                <a:ea typeface="Arial" charset="0"/>
                <a:cs typeface="Arial" charset="0"/>
              </a:defRPr>
            </a:lvl3pPr>
            <a:lvl4pPr marL="1600200" indent="-228600" eaLnBrk="0" hangingPunct="0">
              <a:spcBef>
                <a:spcPct val="20000"/>
              </a:spcBef>
              <a:buChar char="–"/>
              <a:defRPr sz="2000">
                <a:solidFill>
                  <a:schemeClr val="bg1"/>
                </a:solidFill>
                <a:latin typeface="Arial" charset="0"/>
                <a:ea typeface="Arial" charset="0"/>
                <a:cs typeface="Arial" charset="0"/>
              </a:defRPr>
            </a:lvl4pPr>
            <a:lvl5pPr marL="2057400" indent="-228600" eaLnBrk="0" hangingPunct="0">
              <a:spcBef>
                <a:spcPct val="20000"/>
              </a:spcBef>
              <a:buChar char="»"/>
              <a:defRPr sz="2000">
                <a:solidFill>
                  <a:schemeClr val="bg1"/>
                </a:solidFill>
                <a:latin typeface="Arial" charset="0"/>
                <a:ea typeface="Arial" charset="0"/>
                <a:cs typeface="Arial" charset="0"/>
              </a:defRPr>
            </a:lvl5pPr>
            <a:lvl6pPr marL="2514600" indent="-228600" eaLnBrk="0" fontAlgn="base" hangingPunct="0">
              <a:spcBef>
                <a:spcPct val="20000"/>
              </a:spcBef>
              <a:spcAft>
                <a:spcPct val="0"/>
              </a:spcAft>
              <a:buChar char="»"/>
              <a:defRPr sz="2000">
                <a:solidFill>
                  <a:schemeClr val="bg1"/>
                </a:solidFill>
                <a:latin typeface="Arial" charset="0"/>
                <a:ea typeface="Arial" charset="0"/>
                <a:cs typeface="Arial" charset="0"/>
              </a:defRPr>
            </a:lvl6pPr>
            <a:lvl7pPr marL="2971800" indent="-228600" eaLnBrk="0" fontAlgn="base" hangingPunct="0">
              <a:spcBef>
                <a:spcPct val="20000"/>
              </a:spcBef>
              <a:spcAft>
                <a:spcPct val="0"/>
              </a:spcAft>
              <a:buChar char="»"/>
              <a:defRPr sz="2000">
                <a:solidFill>
                  <a:schemeClr val="bg1"/>
                </a:solidFill>
                <a:latin typeface="Arial" charset="0"/>
                <a:ea typeface="Arial" charset="0"/>
                <a:cs typeface="Arial" charset="0"/>
              </a:defRPr>
            </a:lvl7pPr>
            <a:lvl8pPr marL="3429000" indent="-228600" eaLnBrk="0" fontAlgn="base" hangingPunct="0">
              <a:spcBef>
                <a:spcPct val="20000"/>
              </a:spcBef>
              <a:spcAft>
                <a:spcPct val="0"/>
              </a:spcAft>
              <a:buChar char="»"/>
              <a:defRPr sz="2000">
                <a:solidFill>
                  <a:schemeClr val="bg1"/>
                </a:solidFill>
                <a:latin typeface="Arial" charset="0"/>
                <a:ea typeface="Arial" charset="0"/>
                <a:cs typeface="Arial" charset="0"/>
              </a:defRPr>
            </a:lvl8pPr>
            <a:lvl9pPr marL="3886200" indent="-228600" eaLnBrk="0" fontAlgn="base" hangingPunct="0">
              <a:spcBef>
                <a:spcPct val="20000"/>
              </a:spcBef>
              <a:spcAft>
                <a:spcPct val="0"/>
              </a:spcAft>
              <a:buChar char="»"/>
              <a:defRPr sz="2000">
                <a:solidFill>
                  <a:schemeClr val="bg1"/>
                </a:solidFill>
                <a:latin typeface="Arial" charset="0"/>
                <a:ea typeface="Arial" charset="0"/>
                <a:cs typeface="Arial" charset="0"/>
              </a:defRPr>
            </a:lvl9pPr>
          </a:lstStyle>
          <a:p>
            <a:pPr>
              <a:buFontTx/>
              <a:buNone/>
              <a:defRPr/>
            </a:pPr>
            <a:r>
              <a:rPr lang="en-US" altLang="en-US" b="1" dirty="0" smtClean="0">
                <a:latin typeface="+mj-lt"/>
              </a:rPr>
              <a:t>Recommendations</a:t>
            </a:r>
          </a:p>
          <a:p>
            <a:pPr marL="228600" indent="-228600">
              <a:spcBef>
                <a:spcPts val="288"/>
              </a:spcBef>
              <a:defRPr/>
            </a:pPr>
            <a:r>
              <a:rPr lang="en-US" altLang="en-US" sz="1600" dirty="0" smtClean="0">
                <a:latin typeface="Calibri" pitchFamily="34" charset="0"/>
              </a:rPr>
              <a:t>Improve the training of internal monitoring teams to improve infrastructure completion rates. </a:t>
            </a:r>
          </a:p>
          <a:p>
            <a:pPr marL="228600" indent="-228600">
              <a:spcBef>
                <a:spcPts val="288"/>
              </a:spcBef>
              <a:defRPr/>
            </a:pPr>
            <a:r>
              <a:rPr lang="en-US" altLang="en-US" sz="1600" dirty="0" smtClean="0">
                <a:latin typeface="Calibri" pitchFamily="34" charset="0"/>
              </a:rPr>
              <a:t>Monitor linear feature length by using GPS devices and confirming with ArcGIS and updated imagery. </a:t>
            </a:r>
          </a:p>
          <a:p>
            <a:pPr marL="228600" indent="-228600">
              <a:defRPr/>
            </a:pPr>
            <a:r>
              <a:rPr lang="en-US" altLang="en-US" sz="1600" dirty="0" smtClean="0">
                <a:latin typeface="Calibri" pitchFamily="34" charset="0"/>
              </a:rPr>
              <a:t>M&amp;E teams should prioritize monitoring of high-cost, complex projects over low-cost, less complex projects.</a:t>
            </a:r>
          </a:p>
        </p:txBody>
      </p:sp>
      <p:sp>
        <p:nvSpPr>
          <p:cNvPr id="5530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97CEC903-B3A1-4E54-967A-12D38D812685}" type="slidenum">
              <a:rPr lang="en-US" altLang="en-US" sz="1000">
                <a:solidFill>
                  <a:schemeClr val="bg1"/>
                </a:solidFill>
                <a:latin typeface="Arial" pitchFamily="34" charset="0"/>
              </a:rPr>
              <a:pPr eaLnBrk="1" hangingPunct="1"/>
              <a:t>27</a:t>
            </a:fld>
            <a:endParaRPr lang="en-US" altLang="en-US" sz="1000">
              <a:solidFill>
                <a:schemeClr val="bg1"/>
              </a:solidFill>
              <a:latin typeface="Arial" pitchFamily="34" charset="0"/>
            </a:endParaRPr>
          </a:p>
        </p:txBody>
      </p:sp>
      <p:sp>
        <p:nvSpPr>
          <p:cNvPr id="9" name="Content Placeholder 5"/>
          <p:cNvSpPr txBox="1">
            <a:spLocks/>
          </p:cNvSpPr>
          <p:nvPr/>
        </p:nvSpPr>
        <p:spPr bwMode="auto">
          <a:xfrm>
            <a:off x="228600" y="4445000"/>
            <a:ext cx="883920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bg1"/>
                </a:solidFill>
                <a:latin typeface="Arial" charset="0"/>
                <a:ea typeface="MS PGothic" pitchFamily="34" charset="-128"/>
                <a:cs typeface="Arial" charset="0"/>
              </a:defRPr>
            </a:lvl1pPr>
            <a:lvl2pPr marL="742950" indent="-285750" eaLnBrk="0" hangingPunct="0">
              <a:spcBef>
                <a:spcPct val="20000"/>
              </a:spcBef>
              <a:buChar char="–"/>
              <a:defRPr sz="2000">
                <a:solidFill>
                  <a:schemeClr val="bg1"/>
                </a:solidFill>
                <a:latin typeface="Arial" charset="0"/>
                <a:ea typeface="Arial" charset="0"/>
                <a:cs typeface="Arial" charset="0"/>
              </a:defRPr>
            </a:lvl2pPr>
            <a:lvl3pPr marL="1143000" indent="-228600" eaLnBrk="0" hangingPunct="0">
              <a:spcBef>
                <a:spcPct val="20000"/>
              </a:spcBef>
              <a:buChar char="•"/>
              <a:defRPr sz="2000">
                <a:solidFill>
                  <a:schemeClr val="bg1"/>
                </a:solidFill>
                <a:latin typeface="Arial" charset="0"/>
                <a:ea typeface="Arial" charset="0"/>
                <a:cs typeface="Arial" charset="0"/>
              </a:defRPr>
            </a:lvl3pPr>
            <a:lvl4pPr marL="1600200" indent="-228600" eaLnBrk="0" hangingPunct="0">
              <a:spcBef>
                <a:spcPct val="20000"/>
              </a:spcBef>
              <a:buChar char="–"/>
              <a:defRPr sz="2000">
                <a:solidFill>
                  <a:schemeClr val="bg1"/>
                </a:solidFill>
                <a:latin typeface="Arial" charset="0"/>
                <a:ea typeface="Arial" charset="0"/>
                <a:cs typeface="Arial" charset="0"/>
              </a:defRPr>
            </a:lvl4pPr>
            <a:lvl5pPr marL="2057400" indent="-228600" eaLnBrk="0" hangingPunct="0">
              <a:spcBef>
                <a:spcPct val="20000"/>
              </a:spcBef>
              <a:buChar char="»"/>
              <a:defRPr sz="2000">
                <a:solidFill>
                  <a:schemeClr val="bg1"/>
                </a:solidFill>
                <a:latin typeface="Arial" charset="0"/>
                <a:ea typeface="Arial" charset="0"/>
                <a:cs typeface="Arial" charset="0"/>
              </a:defRPr>
            </a:lvl5pPr>
            <a:lvl6pPr marL="2514600" indent="-228600" eaLnBrk="0" fontAlgn="base" hangingPunct="0">
              <a:spcBef>
                <a:spcPct val="20000"/>
              </a:spcBef>
              <a:spcAft>
                <a:spcPct val="0"/>
              </a:spcAft>
              <a:buChar char="»"/>
              <a:defRPr sz="2000">
                <a:solidFill>
                  <a:schemeClr val="bg1"/>
                </a:solidFill>
                <a:latin typeface="Arial" charset="0"/>
                <a:ea typeface="Arial" charset="0"/>
                <a:cs typeface="Arial" charset="0"/>
              </a:defRPr>
            </a:lvl6pPr>
            <a:lvl7pPr marL="2971800" indent="-228600" eaLnBrk="0" fontAlgn="base" hangingPunct="0">
              <a:spcBef>
                <a:spcPct val="20000"/>
              </a:spcBef>
              <a:spcAft>
                <a:spcPct val="0"/>
              </a:spcAft>
              <a:buChar char="»"/>
              <a:defRPr sz="2000">
                <a:solidFill>
                  <a:schemeClr val="bg1"/>
                </a:solidFill>
                <a:latin typeface="Arial" charset="0"/>
                <a:ea typeface="Arial" charset="0"/>
                <a:cs typeface="Arial" charset="0"/>
              </a:defRPr>
            </a:lvl7pPr>
            <a:lvl8pPr marL="3429000" indent="-228600" eaLnBrk="0" fontAlgn="base" hangingPunct="0">
              <a:spcBef>
                <a:spcPct val="20000"/>
              </a:spcBef>
              <a:spcAft>
                <a:spcPct val="0"/>
              </a:spcAft>
              <a:buChar char="»"/>
              <a:defRPr sz="2000">
                <a:solidFill>
                  <a:schemeClr val="bg1"/>
                </a:solidFill>
                <a:latin typeface="Arial" charset="0"/>
                <a:ea typeface="Arial" charset="0"/>
                <a:cs typeface="Arial" charset="0"/>
              </a:defRPr>
            </a:lvl8pPr>
            <a:lvl9pPr marL="3886200" indent="-228600" eaLnBrk="0" fontAlgn="base" hangingPunct="0">
              <a:spcBef>
                <a:spcPct val="20000"/>
              </a:spcBef>
              <a:spcAft>
                <a:spcPct val="0"/>
              </a:spcAft>
              <a:buChar char="»"/>
              <a:defRPr sz="2000">
                <a:solidFill>
                  <a:schemeClr val="bg1"/>
                </a:solidFill>
                <a:latin typeface="Arial" charset="0"/>
                <a:ea typeface="Arial" charset="0"/>
                <a:cs typeface="Arial" charset="0"/>
              </a:defRPr>
            </a:lvl9pPr>
          </a:lstStyle>
          <a:p>
            <a:pPr>
              <a:buFontTx/>
              <a:buNone/>
              <a:defRPr/>
            </a:pPr>
            <a:r>
              <a:rPr lang="en-US" altLang="en-US" b="1" dirty="0" smtClean="0">
                <a:latin typeface="+mj-lt"/>
              </a:rPr>
              <a:t>Lessons Learned</a:t>
            </a:r>
          </a:p>
          <a:p>
            <a:pPr marL="228600" indent="-228600">
              <a:spcBef>
                <a:spcPts val="288"/>
              </a:spcBef>
              <a:defRPr/>
            </a:pPr>
            <a:r>
              <a:rPr lang="en-US" altLang="en-US" sz="1600" dirty="0" smtClean="0">
                <a:latin typeface="Calibri" pitchFamily="34" charset="0"/>
              </a:rPr>
              <a:t>Third-party monitors cannot verify projects without useable GPS coordinates. </a:t>
            </a:r>
          </a:p>
          <a:p>
            <a:pPr marL="228600" indent="-228600">
              <a:spcBef>
                <a:spcPts val="288"/>
              </a:spcBef>
              <a:defRPr/>
            </a:pPr>
            <a:r>
              <a:rPr lang="en-US" altLang="en-US" sz="1600" dirty="0" smtClean="0">
                <a:latin typeface="Calibri" pitchFamily="34" charset="0"/>
              </a:rPr>
              <a:t>Monitors must come from the provinces they are monitoring. </a:t>
            </a:r>
          </a:p>
          <a:p>
            <a:pPr marL="228600" indent="-228600">
              <a:spcBef>
                <a:spcPts val="288"/>
              </a:spcBef>
              <a:defRPr/>
            </a:pPr>
            <a:r>
              <a:rPr lang="en-US" altLang="en-US" sz="1600" dirty="0" smtClean="0">
                <a:latin typeface="Calibri" pitchFamily="34" charset="0"/>
              </a:rPr>
              <a:t>Verification is not only a data collection exercise, it improves IP monitoring performance.</a:t>
            </a:r>
          </a:p>
          <a:p>
            <a:pPr marL="228600" indent="-228600">
              <a:spcBef>
                <a:spcPts val="288"/>
              </a:spcBef>
              <a:defRPr/>
            </a:pPr>
            <a:r>
              <a:rPr lang="en-US" altLang="en-US" sz="1600" dirty="0" smtClean="0">
                <a:latin typeface="Calibri" pitchFamily="34" charset="0"/>
              </a:rPr>
              <a:t>IPs should take extra care to monitor underground structures, e.g., some </a:t>
            </a:r>
            <a:r>
              <a:rPr lang="en-US" altLang="en-US" sz="1600" dirty="0" err="1" smtClean="0">
                <a:latin typeface="Calibri" panose="020F0502020204030204" pitchFamily="34" charset="0"/>
              </a:rPr>
              <a:t>karezes</a:t>
            </a:r>
            <a:r>
              <a:rPr lang="en-US" altLang="en-US" sz="1600" dirty="0" smtClean="0">
                <a:latin typeface="Calibri" pitchFamily="34" charset="0"/>
              </a:rPr>
              <a:t> and canals projects, during construction as they can be very difficult to verify post-construction.</a:t>
            </a:r>
          </a:p>
          <a:p>
            <a:pPr marL="228600" indent="-228600">
              <a:spcBef>
                <a:spcPts val="288"/>
              </a:spcBef>
              <a:defRPr/>
            </a:pPr>
            <a:r>
              <a:rPr lang="en-US" altLang="en-US" sz="1600" dirty="0" smtClean="0">
                <a:latin typeface="Calibri" pitchFamily="34" charset="0"/>
              </a:rPr>
              <a:t>To the best of their ability, IPs should provide fixed times and locations for soft projects, e.g., trainings.</a:t>
            </a:r>
          </a:p>
          <a:p>
            <a:pPr>
              <a:defRPr/>
            </a:pPr>
            <a:endParaRPr lang="en-US" altLang="en-US" sz="1600" dirty="0" smtClean="0">
              <a:latin typeface="Calibri" pitchFamily="34" charset="0"/>
            </a:endParaRPr>
          </a:p>
          <a:p>
            <a:pPr>
              <a:defRPr/>
            </a:pPr>
            <a:endParaRPr lang="en-US" altLang="en-US" sz="1600" dirty="0" smtClean="0">
              <a:latin typeface="Calibri"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822960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Text Box 2"/>
          <p:cNvSpPr txBox="1">
            <a:spLocks noChangeArrowheads="1"/>
          </p:cNvSpPr>
          <p:nvPr/>
        </p:nvSpPr>
        <p:spPr bwMode="auto">
          <a:xfrm>
            <a:off x="990600" y="2209800"/>
            <a:ext cx="2438400" cy="762000"/>
          </a:xfrm>
          <a:prstGeom prst="rect">
            <a:avLst/>
          </a:prstGeom>
          <a:solidFill>
            <a:srgbClr val="FFFFFF"/>
          </a:solidFill>
          <a:ln w="9525">
            <a:solidFill>
              <a:srgbClr val="000000"/>
            </a:solidFill>
            <a:miter lim="800000"/>
            <a:headEnd/>
            <a:tailEnd/>
          </a:ln>
        </p:spPr>
        <p:txBody>
          <a:bodyPr/>
          <a:lstStyle>
            <a:lvl1pPr indent="457200"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spcAft>
                <a:spcPts val="800"/>
              </a:spcAft>
            </a:pPr>
            <a:r>
              <a:rPr lang="en-US" altLang="en-US" sz="1100">
                <a:solidFill>
                  <a:srgbClr val="000000"/>
                </a:solidFill>
                <a:latin typeface="Calibri" pitchFamily="34" charset="0"/>
              </a:rPr>
              <a:t>Executed as Reported</a:t>
            </a:r>
          </a:p>
          <a:p>
            <a:pPr eaLnBrk="1" hangingPunct="1">
              <a:lnSpc>
                <a:spcPct val="90000"/>
              </a:lnSpc>
              <a:spcAft>
                <a:spcPts val="800"/>
              </a:spcAft>
            </a:pPr>
            <a:r>
              <a:rPr lang="en-US" altLang="en-US" sz="1100">
                <a:solidFill>
                  <a:srgbClr val="000000"/>
                </a:solidFill>
                <a:latin typeface="Calibri" pitchFamily="34" charset="0"/>
              </a:rPr>
              <a:t>Executed with Conditions</a:t>
            </a:r>
          </a:p>
          <a:p>
            <a:pPr eaLnBrk="1" hangingPunct="1">
              <a:lnSpc>
                <a:spcPct val="60000"/>
              </a:lnSpc>
              <a:spcAft>
                <a:spcPts val="800"/>
              </a:spcAft>
            </a:pPr>
            <a:r>
              <a:rPr lang="en-US" altLang="en-US" sz="1100">
                <a:solidFill>
                  <a:srgbClr val="000000"/>
                </a:solidFill>
                <a:latin typeface="Calibri" pitchFamily="34" charset="0"/>
              </a:rPr>
              <a:t>Not Executed</a:t>
            </a:r>
          </a:p>
        </p:txBody>
      </p:sp>
      <p:sp>
        <p:nvSpPr>
          <p:cNvPr id="13" name="Rectangle 12"/>
          <p:cNvSpPr/>
          <p:nvPr/>
        </p:nvSpPr>
        <p:spPr>
          <a:xfrm>
            <a:off x="1049338" y="2286000"/>
            <a:ext cx="449262" cy="144463"/>
          </a:xfrm>
          <a:prstGeom prst="rect">
            <a:avLst/>
          </a:prstGeom>
          <a:solidFill>
            <a:srgbClr val="3251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4" name="Rectangle 13"/>
          <p:cNvSpPr/>
          <p:nvPr/>
        </p:nvSpPr>
        <p:spPr>
          <a:xfrm>
            <a:off x="1050925" y="2514600"/>
            <a:ext cx="449263" cy="1444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5" name="Rectangle 14"/>
          <p:cNvSpPr/>
          <p:nvPr/>
        </p:nvSpPr>
        <p:spPr>
          <a:xfrm>
            <a:off x="1049338" y="2743200"/>
            <a:ext cx="449262" cy="1444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57350"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44425299-34E0-497A-B7DA-53108EF5861A}" type="slidenum">
              <a:rPr lang="en-US" altLang="en-US" sz="1000">
                <a:solidFill>
                  <a:schemeClr val="bg1"/>
                </a:solidFill>
                <a:latin typeface="Arial" pitchFamily="34" charset="0"/>
              </a:rPr>
              <a:pPr eaLnBrk="1" hangingPunct="1"/>
              <a:t>28</a:t>
            </a:fld>
            <a:endParaRPr lang="en-US" altLang="en-US" sz="1000">
              <a:solidFill>
                <a:schemeClr val="bg1"/>
              </a:solidFill>
              <a:latin typeface="Arial" pitchFamily="34" charset="0"/>
            </a:endParaRPr>
          </a:p>
        </p:txBody>
      </p:sp>
      <p:sp>
        <p:nvSpPr>
          <p:cNvPr id="57351" name="TextBox 3"/>
          <p:cNvSpPr txBox="1">
            <a:spLocks noChangeArrowheads="1"/>
          </p:cNvSpPr>
          <p:nvPr/>
        </p:nvSpPr>
        <p:spPr bwMode="auto">
          <a:xfrm>
            <a:off x="152400" y="1255713"/>
            <a:ext cx="8540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3200" b="1">
                <a:solidFill>
                  <a:schemeClr val="bg1"/>
                </a:solidFill>
              </a:rPr>
              <a:t>Project Activity Execution Rates: By Project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33350" y="1295400"/>
            <a:ext cx="8704263" cy="457200"/>
          </a:xfrm>
        </p:spPr>
        <p:txBody>
          <a:bodyPr/>
          <a:lstStyle/>
          <a:p>
            <a:r>
              <a:rPr lang="en-US" altLang="en-US" sz="3200" smtClean="0"/>
              <a:t>MISTI Lessons Learned</a:t>
            </a:r>
          </a:p>
        </p:txBody>
      </p:sp>
      <p:sp>
        <p:nvSpPr>
          <p:cNvPr id="59394" name="Content Placeholder 2"/>
          <p:cNvSpPr>
            <a:spLocks noGrp="1"/>
          </p:cNvSpPr>
          <p:nvPr>
            <p:ph idx="1"/>
          </p:nvPr>
        </p:nvSpPr>
        <p:spPr>
          <a:xfrm>
            <a:off x="295275" y="2286000"/>
            <a:ext cx="8858250" cy="989013"/>
          </a:xfrm>
        </p:spPr>
        <p:txBody>
          <a:bodyPr/>
          <a:lstStyle/>
          <a:p>
            <a:pPr marL="285750" indent="-285750">
              <a:spcBef>
                <a:spcPts val="288"/>
              </a:spcBef>
            </a:pPr>
            <a:r>
              <a:rPr lang="en-US" altLang="en-US" sz="1600" smtClean="0">
                <a:latin typeface="Calibri" pitchFamily="34" charset="0"/>
              </a:rPr>
              <a:t>Implementation letters must be agreed before project start-up. </a:t>
            </a:r>
          </a:p>
          <a:p>
            <a:pPr marL="285750" indent="-285750">
              <a:spcBef>
                <a:spcPts val="288"/>
              </a:spcBef>
            </a:pPr>
            <a:r>
              <a:rPr lang="en-US" altLang="en-US" sz="1600" smtClean="0">
                <a:latin typeface="Calibri" pitchFamily="34" charset="0"/>
              </a:rPr>
              <a:t>USAID should notify IPs well in advance if there will be a project extension.</a:t>
            </a:r>
          </a:p>
          <a:p>
            <a:pPr marL="285750" indent="-285750">
              <a:spcBef>
                <a:spcPts val="288"/>
              </a:spcBef>
            </a:pPr>
            <a:r>
              <a:rPr lang="en-US" altLang="en-US" sz="1600" smtClean="0">
                <a:latin typeface="Calibri" pitchFamily="34" charset="0"/>
              </a:rPr>
              <a:t>Vetting delayed efforts to ensure quick delivery interventions. </a:t>
            </a:r>
          </a:p>
          <a:p>
            <a:pPr marL="285750" indent="-285750">
              <a:spcAft>
                <a:spcPts val="600"/>
              </a:spcAft>
            </a:pPr>
            <a:endParaRPr lang="en-US" altLang="en-US" sz="1300" smtClean="0"/>
          </a:p>
        </p:txBody>
      </p:sp>
      <p:sp>
        <p:nvSpPr>
          <p:cNvPr id="593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A027CE9B-E585-46E0-8F25-6526077D48AB}" type="slidenum">
              <a:rPr lang="en-US" altLang="en-US" sz="1000">
                <a:solidFill>
                  <a:schemeClr val="bg1"/>
                </a:solidFill>
                <a:latin typeface="Arial" pitchFamily="34" charset="0"/>
              </a:rPr>
              <a:pPr eaLnBrk="1" hangingPunct="1"/>
              <a:t>29</a:t>
            </a:fld>
            <a:endParaRPr lang="en-US" altLang="en-US" sz="1000">
              <a:solidFill>
                <a:schemeClr val="bg1"/>
              </a:solidFill>
              <a:latin typeface="Arial" pitchFamily="34" charset="0"/>
            </a:endParaRPr>
          </a:p>
        </p:txBody>
      </p:sp>
      <p:sp>
        <p:nvSpPr>
          <p:cNvPr id="5" name="Title 1"/>
          <p:cNvSpPr txBox="1">
            <a:spLocks/>
          </p:cNvSpPr>
          <p:nvPr/>
        </p:nvSpPr>
        <p:spPr bwMode="auto">
          <a:xfrm>
            <a:off x="142875" y="3167063"/>
            <a:ext cx="870426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b="1">
                <a:solidFill>
                  <a:schemeClr val="bg1"/>
                </a:solidFill>
                <a:latin typeface="+mj-lt"/>
                <a:ea typeface="MS PGothic" pitchFamily="34" charset="-128"/>
                <a:cs typeface="+mj-cs"/>
              </a:defRPr>
            </a:lvl1pPr>
            <a:lvl2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2pPr>
            <a:lvl3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3pPr>
            <a:lvl4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4pPr>
            <a:lvl5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5pPr>
            <a:lvl6pPr marL="457200" algn="l" rtl="0" fontAlgn="base">
              <a:spcBef>
                <a:spcPct val="0"/>
              </a:spcBef>
              <a:spcAft>
                <a:spcPct val="0"/>
              </a:spcAft>
              <a:defRPr sz="2400" b="1">
                <a:solidFill>
                  <a:schemeClr val="bg1"/>
                </a:solidFill>
                <a:latin typeface="Arial" charset="0"/>
                <a:cs typeface="Arial" charset="0"/>
              </a:defRPr>
            </a:lvl6pPr>
            <a:lvl7pPr marL="914400" algn="l" rtl="0" fontAlgn="base">
              <a:spcBef>
                <a:spcPct val="0"/>
              </a:spcBef>
              <a:spcAft>
                <a:spcPct val="0"/>
              </a:spcAft>
              <a:defRPr sz="2400" b="1">
                <a:solidFill>
                  <a:schemeClr val="bg1"/>
                </a:solidFill>
                <a:latin typeface="Arial" charset="0"/>
                <a:cs typeface="Arial" charset="0"/>
              </a:defRPr>
            </a:lvl7pPr>
            <a:lvl8pPr marL="1371600" algn="l" rtl="0" fontAlgn="base">
              <a:spcBef>
                <a:spcPct val="0"/>
              </a:spcBef>
              <a:spcAft>
                <a:spcPct val="0"/>
              </a:spcAft>
              <a:defRPr sz="2400" b="1">
                <a:solidFill>
                  <a:schemeClr val="bg1"/>
                </a:solidFill>
                <a:latin typeface="Arial" charset="0"/>
                <a:cs typeface="Arial" charset="0"/>
              </a:defRPr>
            </a:lvl8pPr>
            <a:lvl9pPr marL="1828800" algn="l" rtl="0" fontAlgn="base">
              <a:spcBef>
                <a:spcPct val="0"/>
              </a:spcBef>
              <a:spcAft>
                <a:spcPct val="0"/>
              </a:spcAft>
              <a:defRPr sz="2400" b="1">
                <a:solidFill>
                  <a:schemeClr val="bg1"/>
                </a:solidFill>
                <a:latin typeface="Arial" charset="0"/>
                <a:cs typeface="Arial" charset="0"/>
              </a:defRPr>
            </a:lvl9pPr>
          </a:lstStyle>
          <a:p>
            <a:pPr>
              <a:defRPr/>
            </a:pPr>
            <a:r>
              <a:rPr lang="en-US" altLang="en-US" kern="0" dirty="0" smtClean="0"/>
              <a:t>Data Quality and Standardization</a:t>
            </a:r>
          </a:p>
        </p:txBody>
      </p:sp>
      <p:sp>
        <p:nvSpPr>
          <p:cNvPr id="6" name="Content Placeholder 2"/>
          <p:cNvSpPr txBox="1">
            <a:spLocks/>
          </p:cNvSpPr>
          <p:nvPr/>
        </p:nvSpPr>
        <p:spPr bwMode="auto">
          <a:xfrm>
            <a:off x="295275" y="3536950"/>
            <a:ext cx="8848725"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400">
                <a:solidFill>
                  <a:schemeClr val="bg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000">
                <a:solidFill>
                  <a:schemeClr val="bg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bg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bg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bg1"/>
                </a:solidFill>
                <a:latin typeface="+mn-lt"/>
                <a:ea typeface="Arial" charset="0"/>
                <a:cs typeface="+mn-cs"/>
              </a:defRPr>
            </a:lvl5pPr>
            <a:lvl6pPr marL="2514600" indent="-228600" algn="l" rtl="0" fontAlgn="base">
              <a:spcBef>
                <a:spcPct val="20000"/>
              </a:spcBef>
              <a:spcAft>
                <a:spcPct val="0"/>
              </a:spcAft>
              <a:buChar char="»"/>
              <a:defRPr sz="2000">
                <a:solidFill>
                  <a:schemeClr val="bg1"/>
                </a:solidFill>
                <a:latin typeface="+mn-lt"/>
                <a:cs typeface="+mn-cs"/>
              </a:defRPr>
            </a:lvl6pPr>
            <a:lvl7pPr marL="2971800" indent="-228600" algn="l" rtl="0" fontAlgn="base">
              <a:spcBef>
                <a:spcPct val="20000"/>
              </a:spcBef>
              <a:spcAft>
                <a:spcPct val="0"/>
              </a:spcAft>
              <a:buChar char="»"/>
              <a:defRPr sz="2000">
                <a:solidFill>
                  <a:schemeClr val="bg1"/>
                </a:solidFill>
                <a:latin typeface="+mn-lt"/>
                <a:cs typeface="+mn-cs"/>
              </a:defRPr>
            </a:lvl7pPr>
            <a:lvl8pPr marL="3429000" indent="-228600" algn="l" rtl="0" fontAlgn="base">
              <a:spcBef>
                <a:spcPct val="20000"/>
              </a:spcBef>
              <a:spcAft>
                <a:spcPct val="0"/>
              </a:spcAft>
              <a:buChar char="»"/>
              <a:defRPr sz="2000">
                <a:solidFill>
                  <a:schemeClr val="bg1"/>
                </a:solidFill>
                <a:latin typeface="+mn-lt"/>
                <a:cs typeface="+mn-cs"/>
              </a:defRPr>
            </a:lvl8pPr>
            <a:lvl9pPr marL="3886200" indent="-228600" algn="l" rtl="0" fontAlgn="base">
              <a:spcBef>
                <a:spcPct val="20000"/>
              </a:spcBef>
              <a:spcAft>
                <a:spcPct val="0"/>
              </a:spcAft>
              <a:buChar char="»"/>
              <a:defRPr sz="2000">
                <a:solidFill>
                  <a:schemeClr val="bg1"/>
                </a:solidFill>
                <a:latin typeface="+mn-lt"/>
                <a:cs typeface="+mn-cs"/>
              </a:defRPr>
            </a:lvl9pPr>
          </a:lstStyle>
          <a:p>
            <a:pPr marL="228600" indent="-228600">
              <a:lnSpc>
                <a:spcPct val="114000"/>
              </a:lnSpc>
              <a:spcBef>
                <a:spcPts val="288"/>
              </a:spcBef>
              <a:spcAft>
                <a:spcPts val="0"/>
              </a:spcAft>
              <a:defRPr/>
            </a:pPr>
            <a:r>
              <a:rPr lang="en-US" altLang="en-US" sz="1600" kern="0" dirty="0" smtClean="0">
                <a:latin typeface="Calibri" panose="020F0502020204030204" pitchFamily="34" charset="0"/>
              </a:rPr>
              <a:t>Standardized project trackers and grants activities databases (standard spreadsheet, categories, definitions, etc.) should be used on multi-project programs like SIKA. </a:t>
            </a:r>
          </a:p>
          <a:p>
            <a:pPr marL="228600" indent="-228600">
              <a:lnSpc>
                <a:spcPct val="114000"/>
              </a:lnSpc>
              <a:spcBef>
                <a:spcPts val="288"/>
              </a:spcBef>
              <a:spcAft>
                <a:spcPts val="0"/>
              </a:spcAft>
              <a:defRPr/>
            </a:pPr>
            <a:r>
              <a:rPr lang="en-US" altLang="en-US" sz="1600" dirty="0" smtClean="0">
                <a:latin typeface="Calibri" panose="020F0502020204030204" pitchFamily="34" charset="0"/>
              </a:rPr>
              <a:t>USAID and IPs should use common geospatial datasets, e.g., district and provincial boundary datasets, naming conventions, population estimates.</a:t>
            </a:r>
            <a:endParaRPr lang="en-US" altLang="en-US" sz="1600" kern="0" dirty="0" smtClean="0">
              <a:latin typeface="Calibri" panose="020F0502020204030204" pitchFamily="34" charset="0"/>
            </a:endParaRPr>
          </a:p>
          <a:p>
            <a:pPr marL="228600" indent="-228600">
              <a:lnSpc>
                <a:spcPct val="114000"/>
              </a:lnSpc>
              <a:spcBef>
                <a:spcPts val="288"/>
              </a:spcBef>
              <a:spcAft>
                <a:spcPts val="0"/>
              </a:spcAft>
              <a:defRPr/>
            </a:pPr>
            <a:r>
              <a:rPr lang="en-US" altLang="en-US" sz="1600" dirty="0" smtClean="0">
                <a:latin typeface="Calibri" panose="020F0502020204030204" pitchFamily="34" charset="0"/>
              </a:rPr>
              <a:t>IPs should use a relational database , e.g., SQL</a:t>
            </a:r>
            <a:r>
              <a:rPr lang="en-US" altLang="en-US" sz="1600" dirty="0">
                <a:latin typeface="Calibri" panose="020F0502020204030204" pitchFamily="34" charset="0"/>
              </a:rPr>
              <a:t> </a:t>
            </a:r>
            <a:r>
              <a:rPr lang="en-US" altLang="en-US" sz="1600" dirty="0" smtClean="0">
                <a:latin typeface="Calibri" panose="020F0502020204030204" pitchFamily="34" charset="0"/>
              </a:rPr>
              <a:t>or MS Access</a:t>
            </a:r>
            <a:r>
              <a:rPr lang="en-US" altLang="en-US" sz="1600" dirty="0">
                <a:latin typeface="Calibri" panose="020F0502020204030204" pitchFamily="34" charset="0"/>
              </a:rPr>
              <a:t>,</a:t>
            </a:r>
            <a:r>
              <a:rPr lang="en-US" altLang="en-US" sz="1600" dirty="0" smtClean="0">
                <a:latin typeface="Calibri" panose="020F0502020204030204" pitchFamily="34" charset="0"/>
              </a:rPr>
              <a:t> for better QA, querying, and reporting.</a:t>
            </a:r>
            <a:endParaRPr lang="en-US" altLang="en-US" sz="1600" kern="0" dirty="0" smtClean="0">
              <a:latin typeface="Calibri" panose="020F0502020204030204" pitchFamily="34" charset="0"/>
            </a:endParaRPr>
          </a:p>
          <a:p>
            <a:pPr marL="228600" indent="-228600">
              <a:lnSpc>
                <a:spcPct val="114000"/>
              </a:lnSpc>
              <a:spcBef>
                <a:spcPts val="288"/>
              </a:spcBef>
              <a:spcAft>
                <a:spcPts val="0"/>
              </a:spcAft>
              <a:defRPr/>
            </a:pPr>
            <a:r>
              <a:rPr lang="en-US" altLang="en-US" sz="1600" kern="0" dirty="0" smtClean="0">
                <a:latin typeface="Calibri" panose="020F0502020204030204" pitchFamily="34" charset="0"/>
              </a:rPr>
              <a:t>GPS coordinates of project activities must be collected at the project site using a GPS device. Multiple coordinates need to be collected for linear features (e.g., roads) and grants with multiple activities.</a:t>
            </a:r>
          </a:p>
          <a:p>
            <a:pPr marL="228600" indent="-228600">
              <a:lnSpc>
                <a:spcPct val="114000"/>
              </a:lnSpc>
              <a:spcBef>
                <a:spcPts val="288"/>
              </a:spcBef>
              <a:spcAft>
                <a:spcPts val="0"/>
              </a:spcAft>
              <a:defRPr/>
            </a:pPr>
            <a:r>
              <a:rPr lang="en-US" altLang="en-US" sz="1600" dirty="0" smtClean="0">
                <a:latin typeface="Calibri" panose="020F0502020204030204" pitchFamily="34" charset="0"/>
              </a:rPr>
              <a:t>MOUs should be established between the Agency and its counterparts for the sharing of data.</a:t>
            </a:r>
          </a:p>
          <a:p>
            <a:pPr marL="228600" indent="-228600">
              <a:lnSpc>
                <a:spcPct val="114000"/>
              </a:lnSpc>
              <a:spcBef>
                <a:spcPts val="288"/>
              </a:spcBef>
              <a:spcAft>
                <a:spcPts val="0"/>
              </a:spcAft>
              <a:defRPr/>
            </a:pPr>
            <a:r>
              <a:rPr lang="en-US" altLang="en-US" sz="1600" dirty="0" smtClean="0">
                <a:latin typeface="Calibri" panose="020F0502020204030204" pitchFamily="34" charset="0"/>
              </a:rPr>
              <a:t>USAID should maintain a catalogue of data sources available to IPs with descriptions each of source and what it could be useful for based on a proper QA/QC of the data.</a:t>
            </a:r>
          </a:p>
          <a:p>
            <a:pPr marL="228600" indent="-228600">
              <a:lnSpc>
                <a:spcPct val="114000"/>
              </a:lnSpc>
              <a:spcBef>
                <a:spcPts val="288"/>
              </a:spcBef>
              <a:spcAft>
                <a:spcPts val="0"/>
              </a:spcAft>
              <a:defRPr/>
            </a:pPr>
            <a:endParaRPr lang="en-US" altLang="en-US" sz="1300" kern="0" dirty="0" smtClean="0"/>
          </a:p>
        </p:txBody>
      </p:sp>
      <p:sp>
        <p:nvSpPr>
          <p:cNvPr id="7" name="Title 1"/>
          <p:cNvSpPr txBox="1">
            <a:spLocks/>
          </p:cNvSpPr>
          <p:nvPr/>
        </p:nvSpPr>
        <p:spPr bwMode="auto">
          <a:xfrm>
            <a:off x="152400" y="1905000"/>
            <a:ext cx="870426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b="1">
                <a:solidFill>
                  <a:schemeClr val="bg1"/>
                </a:solidFill>
                <a:latin typeface="+mj-lt"/>
                <a:ea typeface="MS PGothic" pitchFamily="34" charset="-128"/>
                <a:cs typeface="+mj-cs"/>
              </a:defRPr>
            </a:lvl1pPr>
            <a:lvl2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2pPr>
            <a:lvl3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3pPr>
            <a:lvl4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4pPr>
            <a:lvl5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5pPr>
            <a:lvl6pPr marL="457200" algn="l" rtl="0" fontAlgn="base">
              <a:spcBef>
                <a:spcPct val="0"/>
              </a:spcBef>
              <a:spcAft>
                <a:spcPct val="0"/>
              </a:spcAft>
              <a:defRPr sz="2400" b="1">
                <a:solidFill>
                  <a:schemeClr val="bg1"/>
                </a:solidFill>
                <a:latin typeface="Arial" charset="0"/>
                <a:cs typeface="Arial" charset="0"/>
              </a:defRPr>
            </a:lvl6pPr>
            <a:lvl7pPr marL="914400" algn="l" rtl="0" fontAlgn="base">
              <a:spcBef>
                <a:spcPct val="0"/>
              </a:spcBef>
              <a:spcAft>
                <a:spcPct val="0"/>
              </a:spcAft>
              <a:defRPr sz="2400" b="1">
                <a:solidFill>
                  <a:schemeClr val="bg1"/>
                </a:solidFill>
                <a:latin typeface="Arial" charset="0"/>
                <a:cs typeface="Arial" charset="0"/>
              </a:defRPr>
            </a:lvl7pPr>
            <a:lvl8pPr marL="1371600" algn="l" rtl="0" fontAlgn="base">
              <a:spcBef>
                <a:spcPct val="0"/>
              </a:spcBef>
              <a:spcAft>
                <a:spcPct val="0"/>
              </a:spcAft>
              <a:defRPr sz="2400" b="1">
                <a:solidFill>
                  <a:schemeClr val="bg1"/>
                </a:solidFill>
                <a:latin typeface="Arial" charset="0"/>
                <a:cs typeface="Arial" charset="0"/>
              </a:defRPr>
            </a:lvl8pPr>
            <a:lvl9pPr marL="1828800" algn="l" rtl="0" fontAlgn="base">
              <a:spcBef>
                <a:spcPct val="0"/>
              </a:spcBef>
              <a:spcAft>
                <a:spcPct val="0"/>
              </a:spcAft>
              <a:defRPr sz="2400" b="1">
                <a:solidFill>
                  <a:schemeClr val="bg1"/>
                </a:solidFill>
                <a:latin typeface="Arial" charset="0"/>
                <a:cs typeface="Arial" charset="0"/>
              </a:defRPr>
            </a:lvl9pPr>
          </a:lstStyle>
          <a:p>
            <a:pPr>
              <a:defRPr/>
            </a:pPr>
            <a:r>
              <a:rPr lang="en-US" altLang="en-US" kern="0" dirty="0" smtClean="0"/>
              <a:t>Project Environment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304800" y="1905000"/>
            <a:ext cx="8153400" cy="685800"/>
          </a:xfrm>
        </p:spPr>
        <p:txBody>
          <a:bodyPr/>
          <a:lstStyle/>
          <a:p>
            <a:r>
              <a:rPr lang="en-US" altLang="en-US" sz="3200" smtClean="0">
                <a:latin typeface="Calibri" pitchFamily="34" charset="0"/>
              </a:rPr>
              <a:t>MISTI Program Elements</a:t>
            </a:r>
          </a:p>
        </p:txBody>
      </p:sp>
      <p:sp>
        <p:nvSpPr>
          <p:cNvPr id="3" name="Content Placeholder 2"/>
          <p:cNvSpPr>
            <a:spLocks noGrp="1"/>
          </p:cNvSpPr>
          <p:nvPr>
            <p:ph idx="1"/>
          </p:nvPr>
        </p:nvSpPr>
        <p:spPr>
          <a:xfrm>
            <a:off x="304800" y="2590800"/>
            <a:ext cx="8839200" cy="4114800"/>
          </a:xfrm>
        </p:spPr>
        <p:txBody>
          <a:bodyPr>
            <a:normAutofit fontScale="62500" lnSpcReduction="20000"/>
          </a:bodyPr>
          <a:lstStyle/>
          <a:p>
            <a:pPr>
              <a:spcBef>
                <a:spcPts val="0"/>
              </a:spcBef>
              <a:spcAft>
                <a:spcPts val="600"/>
              </a:spcAft>
              <a:defRPr/>
            </a:pPr>
            <a:r>
              <a:rPr lang="en-US" sz="3200" b="1" dirty="0">
                <a:latin typeface="Calibri" pitchFamily="34" charset="0"/>
              </a:rPr>
              <a:t>MISTI Stabilization Trends and Impact Evaluation Survey</a:t>
            </a:r>
          </a:p>
          <a:p>
            <a:pPr marL="803275">
              <a:spcBef>
                <a:spcPts val="0"/>
              </a:spcBef>
              <a:spcAft>
                <a:spcPts val="600"/>
              </a:spcAft>
              <a:defRPr/>
            </a:pPr>
            <a:r>
              <a:rPr lang="en-US" sz="2900" dirty="0" smtClean="0">
                <a:latin typeface="Calibri" pitchFamily="34" charset="0"/>
              </a:rPr>
              <a:t>Five </a:t>
            </a:r>
            <a:r>
              <a:rPr lang="en-US" sz="2900" dirty="0">
                <a:latin typeface="Calibri" pitchFamily="34" charset="0"/>
              </a:rPr>
              <a:t>semi-annual surveys of between 36,000 and 41,000 </a:t>
            </a:r>
            <a:r>
              <a:rPr lang="en-US" sz="2900" dirty="0" smtClean="0">
                <a:latin typeface="Calibri" pitchFamily="34" charset="0"/>
              </a:rPr>
              <a:t>household interviews each</a:t>
            </a:r>
            <a:endParaRPr lang="en-US" sz="2900" dirty="0">
              <a:latin typeface="Calibri" pitchFamily="34" charset="0"/>
            </a:endParaRPr>
          </a:p>
          <a:p>
            <a:pPr marL="803275">
              <a:spcBef>
                <a:spcPts val="0"/>
              </a:spcBef>
              <a:spcAft>
                <a:spcPts val="600"/>
              </a:spcAft>
              <a:defRPr/>
            </a:pPr>
            <a:r>
              <a:rPr lang="en-US" sz="2900" dirty="0">
                <a:latin typeface="Calibri" pitchFamily="34" charset="0"/>
              </a:rPr>
              <a:t>One b</a:t>
            </a:r>
            <a:r>
              <a:rPr lang="en-US" sz="2900" dirty="0" smtClean="0">
                <a:latin typeface="Calibri" pitchFamily="34" charset="0"/>
              </a:rPr>
              <a:t>aseline </a:t>
            </a:r>
            <a:r>
              <a:rPr lang="en-US" sz="2900" dirty="0">
                <a:latin typeface="Calibri" pitchFamily="34" charset="0"/>
              </a:rPr>
              <a:t>and </a:t>
            </a:r>
            <a:r>
              <a:rPr lang="en-US" sz="2900" dirty="0" smtClean="0">
                <a:latin typeface="Calibri" pitchFamily="34" charset="0"/>
              </a:rPr>
              <a:t>four stabilization trends </a:t>
            </a:r>
            <a:r>
              <a:rPr lang="en-US" sz="2900" dirty="0">
                <a:latin typeface="Calibri" pitchFamily="34" charset="0"/>
              </a:rPr>
              <a:t>and </a:t>
            </a:r>
            <a:r>
              <a:rPr lang="en-US" sz="2900" dirty="0" smtClean="0">
                <a:latin typeface="Calibri" pitchFamily="34" charset="0"/>
              </a:rPr>
              <a:t>impact evaluation reports</a:t>
            </a:r>
            <a:endParaRPr lang="en-US" sz="2900" b="1" dirty="0">
              <a:latin typeface="Calibri" pitchFamily="34" charset="0"/>
            </a:endParaRPr>
          </a:p>
          <a:p>
            <a:pPr>
              <a:spcBef>
                <a:spcPts val="0"/>
              </a:spcBef>
              <a:spcAft>
                <a:spcPts val="600"/>
              </a:spcAft>
              <a:defRPr/>
            </a:pPr>
            <a:r>
              <a:rPr lang="en-US" sz="3200" b="1" dirty="0">
                <a:latin typeface="Calibri" pitchFamily="34" charset="0"/>
              </a:rPr>
              <a:t>Performance Evaluations</a:t>
            </a:r>
          </a:p>
          <a:p>
            <a:pPr marL="803275">
              <a:spcBef>
                <a:spcPts val="0"/>
              </a:spcBef>
              <a:spcAft>
                <a:spcPts val="600"/>
              </a:spcAft>
              <a:defRPr/>
            </a:pPr>
            <a:r>
              <a:rPr lang="en-US" sz="2900" dirty="0" smtClean="0">
                <a:latin typeface="Calibri" pitchFamily="34" charset="0"/>
              </a:rPr>
              <a:t>Nine stabilization project performance </a:t>
            </a:r>
            <a:r>
              <a:rPr lang="en-US" sz="2900" dirty="0">
                <a:latin typeface="Calibri" pitchFamily="34" charset="0"/>
              </a:rPr>
              <a:t>evaluations </a:t>
            </a:r>
            <a:endParaRPr lang="en-US" sz="2900" dirty="0" smtClean="0">
              <a:latin typeface="Calibri" pitchFamily="34" charset="0"/>
            </a:endParaRPr>
          </a:p>
          <a:p>
            <a:pPr>
              <a:spcBef>
                <a:spcPts val="0"/>
              </a:spcBef>
              <a:spcAft>
                <a:spcPts val="600"/>
              </a:spcAft>
              <a:defRPr/>
            </a:pPr>
            <a:r>
              <a:rPr lang="en-US" sz="3200" b="1" dirty="0" smtClean="0">
                <a:latin typeface="Calibri" pitchFamily="34" charset="0"/>
              </a:rPr>
              <a:t>Verifications </a:t>
            </a:r>
            <a:endParaRPr lang="en-US" sz="3200" b="1" dirty="0">
              <a:latin typeface="Calibri" pitchFamily="34" charset="0"/>
            </a:endParaRPr>
          </a:p>
          <a:p>
            <a:pPr marL="803275">
              <a:spcBef>
                <a:spcPts val="0"/>
              </a:spcBef>
              <a:spcAft>
                <a:spcPts val="600"/>
              </a:spcAft>
              <a:defRPr/>
            </a:pPr>
            <a:r>
              <a:rPr lang="en-US" sz="2900" dirty="0" smtClean="0">
                <a:latin typeface="Calibri" pitchFamily="34" charset="0"/>
              </a:rPr>
              <a:t>Just over 750 verifications completed  </a:t>
            </a:r>
          </a:p>
          <a:p>
            <a:pPr marL="803275">
              <a:spcBef>
                <a:spcPts val="0"/>
              </a:spcBef>
              <a:spcAft>
                <a:spcPts val="600"/>
              </a:spcAft>
              <a:defRPr/>
            </a:pPr>
            <a:r>
              <a:rPr lang="en-US" sz="2900" dirty="0" smtClean="0">
                <a:latin typeface="Calibri" pitchFamily="34" charset="0"/>
              </a:rPr>
              <a:t>Online Verification </a:t>
            </a:r>
            <a:r>
              <a:rPr lang="en-US" sz="2900" dirty="0">
                <a:latin typeface="Calibri" pitchFamily="34" charset="0"/>
              </a:rPr>
              <a:t>Dashboard</a:t>
            </a:r>
            <a:endParaRPr lang="en-US" sz="2900" b="1" dirty="0">
              <a:latin typeface="Calibri" pitchFamily="34" charset="0"/>
            </a:endParaRPr>
          </a:p>
          <a:p>
            <a:pPr>
              <a:spcBef>
                <a:spcPts val="0"/>
              </a:spcBef>
              <a:spcAft>
                <a:spcPts val="600"/>
              </a:spcAft>
              <a:defRPr/>
            </a:pPr>
            <a:r>
              <a:rPr lang="en-US" sz="3200" b="1" dirty="0" smtClean="0">
                <a:latin typeface="Calibri" pitchFamily="34" charset="0"/>
              </a:rPr>
              <a:t>Community of Practice</a:t>
            </a:r>
          </a:p>
          <a:p>
            <a:pPr marL="803275">
              <a:spcBef>
                <a:spcPts val="0"/>
              </a:spcBef>
              <a:spcAft>
                <a:spcPts val="600"/>
              </a:spcAft>
              <a:defRPr/>
            </a:pPr>
            <a:r>
              <a:rPr lang="en-US" sz="2900" dirty="0" smtClean="0">
                <a:latin typeface="Calibri" pitchFamily="34" charset="0"/>
              </a:rPr>
              <a:t>Quarterly M&amp;E Summits (10)</a:t>
            </a:r>
          </a:p>
          <a:p>
            <a:pPr marL="803275">
              <a:spcBef>
                <a:spcPts val="0"/>
              </a:spcBef>
              <a:spcAft>
                <a:spcPts val="600"/>
              </a:spcAft>
              <a:defRPr/>
            </a:pPr>
            <a:r>
              <a:rPr lang="en-US" sz="2900" dirty="0" smtClean="0">
                <a:latin typeface="Calibri" pitchFamily="34" charset="0"/>
              </a:rPr>
              <a:t>Workshops (3)</a:t>
            </a:r>
          </a:p>
          <a:p>
            <a:pPr marL="803275">
              <a:spcBef>
                <a:spcPts val="0"/>
              </a:spcBef>
              <a:spcAft>
                <a:spcPts val="600"/>
              </a:spcAft>
              <a:defRPr/>
            </a:pPr>
            <a:r>
              <a:rPr lang="en-US" sz="2900" dirty="0" smtClean="0">
                <a:latin typeface="Calibri" pitchFamily="34" charset="0"/>
              </a:rPr>
              <a:t>MISTI Knowledge Management Portal</a:t>
            </a:r>
          </a:p>
          <a:p>
            <a:pPr marL="803275">
              <a:spcBef>
                <a:spcPts val="0"/>
              </a:spcBef>
              <a:spcAft>
                <a:spcPts val="600"/>
              </a:spcAft>
              <a:defRPr/>
            </a:pPr>
            <a:r>
              <a:rPr lang="en-US" sz="2900" dirty="0" smtClean="0">
                <a:latin typeface="Calibri" pitchFamily="34" charset="0"/>
              </a:rPr>
              <a:t>Three Peer Review Papers</a:t>
            </a:r>
          </a:p>
          <a:p>
            <a:pPr>
              <a:spcBef>
                <a:spcPts val="0"/>
              </a:spcBef>
              <a:spcAft>
                <a:spcPts val="1200"/>
              </a:spcAft>
              <a:defRPr/>
            </a:pPr>
            <a:endParaRPr lang="en-US" b="1" dirty="0" smtClean="0">
              <a:solidFill>
                <a:schemeClr val="accent1">
                  <a:lumMod val="75000"/>
                </a:schemeClr>
              </a:solidFill>
              <a:latin typeface="Calibri" pitchFamily="34" charset="0"/>
            </a:endParaRPr>
          </a:p>
          <a:p>
            <a:pPr lvl="1">
              <a:spcBef>
                <a:spcPts val="0"/>
              </a:spcBef>
              <a:spcAft>
                <a:spcPts val="1200"/>
              </a:spcAft>
              <a:defRPr/>
            </a:pPr>
            <a:endParaRPr lang="en-US" dirty="0" smtClean="0">
              <a:latin typeface="Calibri" pitchFamily="34" charset="0"/>
            </a:endParaRPr>
          </a:p>
        </p:txBody>
      </p:sp>
      <p:sp>
        <p:nvSpPr>
          <p:cNvPr id="1638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87768948-6F75-42AA-BB69-1F998EC2C3EF}" type="slidenum">
              <a:rPr lang="en-US" altLang="en-US" sz="1000">
                <a:solidFill>
                  <a:schemeClr val="bg1"/>
                </a:solidFill>
                <a:latin typeface="Arial" pitchFamily="34" charset="0"/>
              </a:rPr>
              <a:pPr eaLnBrk="1" hangingPunct="1"/>
              <a:t>3</a:t>
            </a:fld>
            <a:endParaRPr lang="en-US" altLang="en-US" sz="1000">
              <a:solidFill>
                <a:schemeClr val="bg1"/>
              </a:solidFill>
              <a:latin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Content Placeholder 2"/>
          <p:cNvSpPr>
            <a:spLocks noGrp="1"/>
          </p:cNvSpPr>
          <p:nvPr>
            <p:ph idx="1"/>
          </p:nvPr>
        </p:nvSpPr>
        <p:spPr>
          <a:xfrm>
            <a:off x="285750" y="2362200"/>
            <a:ext cx="8858250" cy="1527175"/>
          </a:xfrm>
        </p:spPr>
        <p:txBody>
          <a:bodyPr/>
          <a:lstStyle/>
          <a:p>
            <a:pPr marL="228600" indent="-228600">
              <a:lnSpc>
                <a:spcPct val="114000"/>
              </a:lnSpc>
              <a:spcBef>
                <a:spcPts val="288"/>
              </a:spcBef>
            </a:pPr>
            <a:r>
              <a:rPr lang="en-US" altLang="en-US" sz="1600" smtClean="0">
                <a:latin typeface="Calibri" pitchFamily="34" charset="0"/>
              </a:rPr>
              <a:t>It is possible to use smartphones with various applications to accurately track the progress of activities.</a:t>
            </a:r>
          </a:p>
          <a:p>
            <a:pPr marL="228600" indent="-228600">
              <a:lnSpc>
                <a:spcPct val="114000"/>
              </a:lnSpc>
              <a:spcBef>
                <a:spcPts val="288"/>
              </a:spcBef>
            </a:pPr>
            <a:r>
              <a:rPr lang="en-US" altLang="en-US" sz="1600" smtClean="0">
                <a:latin typeface="Calibri" pitchFamily="34" charset="0"/>
              </a:rPr>
              <a:t>Data collection should be performed by locals familiar with the area and people living there.</a:t>
            </a:r>
          </a:p>
          <a:p>
            <a:pPr marL="228600" indent="-228600">
              <a:lnSpc>
                <a:spcPct val="114000"/>
              </a:lnSpc>
              <a:spcBef>
                <a:spcPts val="288"/>
              </a:spcBef>
            </a:pPr>
            <a:r>
              <a:rPr lang="en-US" altLang="en-US" sz="1600" smtClean="0">
                <a:latin typeface="Calibri" pitchFamily="34" charset="0"/>
              </a:rPr>
              <a:t>Projects involving impact evaluations should conduct peer reviews of their data collection and analytical methods. </a:t>
            </a:r>
          </a:p>
          <a:p>
            <a:pPr marL="228600" indent="-228600">
              <a:lnSpc>
                <a:spcPct val="114000"/>
              </a:lnSpc>
              <a:spcBef>
                <a:spcPct val="0"/>
              </a:spcBef>
              <a:spcAft>
                <a:spcPts val="1000"/>
              </a:spcAft>
            </a:pPr>
            <a:endParaRPr lang="en-US" altLang="en-US" sz="1400" smtClean="0"/>
          </a:p>
        </p:txBody>
      </p:sp>
      <p:sp>
        <p:nvSpPr>
          <p:cNvPr id="61442"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13FFFC09-453E-41E5-B1CB-68BE8C40BA12}" type="slidenum">
              <a:rPr lang="en-US" altLang="en-US" sz="1000">
                <a:solidFill>
                  <a:schemeClr val="bg1"/>
                </a:solidFill>
                <a:latin typeface="Arial" pitchFamily="34" charset="0"/>
              </a:rPr>
              <a:pPr eaLnBrk="1" hangingPunct="1"/>
              <a:t>30</a:t>
            </a:fld>
            <a:endParaRPr lang="en-US" altLang="en-US" sz="1000">
              <a:solidFill>
                <a:schemeClr val="bg1"/>
              </a:solidFill>
              <a:latin typeface="Arial" pitchFamily="34" charset="0"/>
            </a:endParaRPr>
          </a:p>
        </p:txBody>
      </p:sp>
      <p:sp>
        <p:nvSpPr>
          <p:cNvPr id="13" name="Title 1"/>
          <p:cNvSpPr txBox="1">
            <a:spLocks/>
          </p:cNvSpPr>
          <p:nvPr/>
        </p:nvSpPr>
        <p:spPr bwMode="auto">
          <a:xfrm>
            <a:off x="152400" y="1905000"/>
            <a:ext cx="8704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b="1">
                <a:solidFill>
                  <a:schemeClr val="bg1"/>
                </a:solidFill>
                <a:latin typeface="+mj-lt"/>
                <a:ea typeface="MS PGothic" pitchFamily="34" charset="-128"/>
                <a:cs typeface="+mj-cs"/>
              </a:defRPr>
            </a:lvl1pPr>
            <a:lvl2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2pPr>
            <a:lvl3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3pPr>
            <a:lvl4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4pPr>
            <a:lvl5pPr algn="l" rtl="0" eaLnBrk="0" fontAlgn="base" hangingPunct="0">
              <a:spcBef>
                <a:spcPct val="0"/>
              </a:spcBef>
              <a:spcAft>
                <a:spcPct val="0"/>
              </a:spcAft>
              <a:defRPr sz="2400" b="1">
                <a:solidFill>
                  <a:schemeClr val="bg1"/>
                </a:solidFill>
                <a:latin typeface="Arial" charset="0"/>
                <a:ea typeface="MS PGothic" pitchFamily="34" charset="-128"/>
                <a:cs typeface="Arial" charset="0"/>
              </a:defRPr>
            </a:lvl5pPr>
            <a:lvl6pPr marL="457200" algn="l" rtl="0" fontAlgn="base">
              <a:spcBef>
                <a:spcPct val="0"/>
              </a:spcBef>
              <a:spcAft>
                <a:spcPct val="0"/>
              </a:spcAft>
              <a:defRPr sz="2400" b="1">
                <a:solidFill>
                  <a:schemeClr val="bg1"/>
                </a:solidFill>
                <a:latin typeface="Arial" charset="0"/>
                <a:cs typeface="Arial" charset="0"/>
              </a:defRPr>
            </a:lvl6pPr>
            <a:lvl7pPr marL="914400" algn="l" rtl="0" fontAlgn="base">
              <a:spcBef>
                <a:spcPct val="0"/>
              </a:spcBef>
              <a:spcAft>
                <a:spcPct val="0"/>
              </a:spcAft>
              <a:defRPr sz="2400" b="1">
                <a:solidFill>
                  <a:schemeClr val="bg1"/>
                </a:solidFill>
                <a:latin typeface="Arial" charset="0"/>
                <a:cs typeface="Arial" charset="0"/>
              </a:defRPr>
            </a:lvl7pPr>
            <a:lvl8pPr marL="1371600" algn="l" rtl="0" fontAlgn="base">
              <a:spcBef>
                <a:spcPct val="0"/>
              </a:spcBef>
              <a:spcAft>
                <a:spcPct val="0"/>
              </a:spcAft>
              <a:defRPr sz="2400" b="1">
                <a:solidFill>
                  <a:schemeClr val="bg1"/>
                </a:solidFill>
                <a:latin typeface="Arial" charset="0"/>
                <a:cs typeface="Arial" charset="0"/>
              </a:defRPr>
            </a:lvl8pPr>
            <a:lvl9pPr marL="1828800" algn="l" rtl="0" fontAlgn="base">
              <a:spcBef>
                <a:spcPct val="0"/>
              </a:spcBef>
              <a:spcAft>
                <a:spcPct val="0"/>
              </a:spcAft>
              <a:defRPr sz="2400" b="1">
                <a:solidFill>
                  <a:schemeClr val="bg1"/>
                </a:solidFill>
                <a:latin typeface="Arial" charset="0"/>
                <a:cs typeface="Arial" charset="0"/>
              </a:defRPr>
            </a:lvl9pPr>
          </a:lstStyle>
          <a:p>
            <a:pPr>
              <a:defRPr/>
            </a:pPr>
            <a:r>
              <a:rPr lang="en-US" altLang="en-US" kern="0" dirty="0" smtClean="0"/>
              <a:t>Data Collection and Analysis</a:t>
            </a:r>
          </a:p>
        </p:txBody>
      </p:sp>
      <p:pic>
        <p:nvPicPr>
          <p:cNvPr id="6144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2450" y="4098925"/>
            <a:ext cx="3951288"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50113" y="4017963"/>
            <a:ext cx="15113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itle 1"/>
          <p:cNvSpPr>
            <a:spLocks noGrp="1"/>
          </p:cNvSpPr>
          <p:nvPr>
            <p:ph type="title"/>
          </p:nvPr>
        </p:nvSpPr>
        <p:spPr>
          <a:xfrm>
            <a:off x="133350" y="1295400"/>
            <a:ext cx="8704263" cy="457200"/>
          </a:xfrm>
        </p:spPr>
        <p:txBody>
          <a:bodyPr/>
          <a:lstStyle/>
          <a:p>
            <a:r>
              <a:rPr lang="en-US" altLang="en-US" sz="3200" smtClean="0"/>
              <a:t>MISTI Lessons Learned (cont’d)</a:t>
            </a:r>
          </a:p>
        </p:txBody>
      </p:sp>
      <p:pic>
        <p:nvPicPr>
          <p:cNvPr id="8"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58041" y="4017643"/>
            <a:ext cx="1726402" cy="28403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8"/>
          <p:cNvSpPr>
            <a:spLocks noGrp="1"/>
          </p:cNvSpPr>
          <p:nvPr>
            <p:ph type="ctrTitle"/>
          </p:nvPr>
        </p:nvSpPr>
        <p:spPr>
          <a:xfrm>
            <a:off x="442913" y="3962400"/>
            <a:ext cx="8305800" cy="1219200"/>
          </a:xfrm>
        </p:spPr>
        <p:txBody>
          <a:bodyPr/>
          <a:lstStyle/>
          <a:p>
            <a:r>
              <a:rPr lang="en-US" altLang="en-US" b="1" smtClean="0"/>
              <a:t>Questions?</a:t>
            </a:r>
            <a:endParaRPr lang="en-US" altLang="en-US" sz="2400" smtClean="0"/>
          </a:p>
        </p:txBody>
      </p:sp>
      <p:pic>
        <p:nvPicPr>
          <p:cNvPr id="6349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362200"/>
            <a:ext cx="1268413"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3"/>
          <p:cNvSpPr>
            <a:spLocks noGrp="1"/>
          </p:cNvSpPr>
          <p:nvPr>
            <p:ph type="title"/>
          </p:nvPr>
        </p:nvSpPr>
        <p:spPr>
          <a:xfrm>
            <a:off x="304800" y="1905000"/>
            <a:ext cx="8475663" cy="685800"/>
          </a:xfrm>
        </p:spPr>
        <p:txBody>
          <a:bodyPr/>
          <a:lstStyle/>
          <a:p>
            <a:r>
              <a:rPr lang="en-US" altLang="en-US" sz="3200" smtClean="0"/>
              <a:t>Bottom Line Up Front</a:t>
            </a:r>
          </a:p>
        </p:txBody>
      </p:sp>
      <p:sp>
        <p:nvSpPr>
          <p:cNvPr id="18434" name="Content Placeholder 4"/>
          <p:cNvSpPr>
            <a:spLocks noGrp="1"/>
          </p:cNvSpPr>
          <p:nvPr>
            <p:ph idx="1"/>
          </p:nvPr>
        </p:nvSpPr>
        <p:spPr>
          <a:xfrm>
            <a:off x="381000" y="2514600"/>
            <a:ext cx="8434388" cy="4081463"/>
          </a:xfrm>
        </p:spPr>
        <p:txBody>
          <a:bodyPr/>
          <a:lstStyle/>
          <a:p>
            <a:r>
              <a:rPr lang="en-US" altLang="en-US" sz="2000" smtClean="0"/>
              <a:t>The impacts of stabilization programming are highly dependent on local context. </a:t>
            </a:r>
          </a:p>
          <a:p>
            <a:r>
              <a:rPr lang="en-US" altLang="en-US" sz="2000" smtClean="0"/>
              <a:t>Impacts were greatest in areas controlled or contested by the Taliban and smallest where GIRoA had full control. </a:t>
            </a:r>
          </a:p>
          <a:p>
            <a:r>
              <a:rPr lang="en-US" altLang="en-US" sz="2000" smtClean="0"/>
              <a:t>Impacts in Taliban controlled villages are not well understood because projects were not designed to operate in areas that had not been cleared of insurgents. </a:t>
            </a:r>
          </a:p>
          <a:p>
            <a:r>
              <a:rPr lang="en-US" altLang="en-US" sz="2000" smtClean="0"/>
              <a:t>Project activities attracted violent enemy actions. Coordination with security forces is essential for reducing risk to locals.</a:t>
            </a:r>
          </a:p>
          <a:p>
            <a:r>
              <a:rPr lang="en-US" altLang="en-US" sz="2000" smtClean="0"/>
              <a:t>The 2014 presidential election crisis reduced impact. </a:t>
            </a:r>
          </a:p>
          <a:p>
            <a:r>
              <a:rPr lang="en-US" altLang="en-US" sz="2000" smtClean="0"/>
              <a:t>Literacy and female empowerment are important areas of focus for reducing support for the Taliban. </a:t>
            </a:r>
          </a:p>
        </p:txBody>
      </p:sp>
      <p:sp>
        <p:nvSpPr>
          <p:cNvPr id="1843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D4091494-6375-4F84-BBD4-B9C15225E9F3}" type="slidenum">
              <a:rPr lang="en-US" altLang="en-US" sz="1000">
                <a:solidFill>
                  <a:schemeClr val="bg1"/>
                </a:solidFill>
                <a:latin typeface="Arial" pitchFamily="34" charset="0"/>
              </a:rPr>
              <a:pPr eaLnBrk="1" hangingPunct="1"/>
              <a:t>4</a:t>
            </a:fld>
            <a:endParaRPr lang="en-US" altLang="en-US" sz="1000">
              <a:solidFill>
                <a:schemeClr val="bg1"/>
              </a:solidFill>
              <a:latin typeface="Arial" pitchFamily="34"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152400" y="1905000"/>
            <a:ext cx="8991600" cy="701675"/>
          </a:xfrm>
        </p:spPr>
        <p:txBody>
          <a:bodyPr/>
          <a:lstStyle/>
          <a:p>
            <a:r>
              <a:rPr lang="en-US" altLang="en-US" sz="3200" smtClean="0"/>
              <a:t>MISTI Survey: Key Facts</a:t>
            </a:r>
          </a:p>
        </p:txBody>
      </p:sp>
      <p:sp>
        <p:nvSpPr>
          <p:cNvPr id="19458" name="Content Placeholder 2"/>
          <p:cNvSpPr>
            <a:spLocks noGrp="1"/>
          </p:cNvSpPr>
          <p:nvPr>
            <p:ph sz="quarter" idx="1"/>
          </p:nvPr>
        </p:nvSpPr>
        <p:spPr>
          <a:xfrm>
            <a:off x="304800" y="2617788"/>
            <a:ext cx="8489950" cy="1900237"/>
          </a:xfrm>
        </p:spPr>
        <p:txBody>
          <a:bodyPr/>
          <a:lstStyle/>
          <a:p>
            <a:r>
              <a:rPr lang="en-US" altLang="en-US" sz="1600" smtClean="0"/>
              <a:t>Village panel survey: 5 iterations (</a:t>
            </a:r>
            <a:r>
              <a:rPr lang="ja-JP" altLang="en-US" sz="1600" smtClean="0"/>
              <a:t>“</a:t>
            </a:r>
            <a:r>
              <a:rPr lang="en-US" altLang="ja-JP" sz="1600" smtClean="0"/>
              <a:t>waves</a:t>
            </a:r>
            <a:r>
              <a:rPr lang="ja-JP" altLang="en-US" sz="1600" smtClean="0"/>
              <a:t>”</a:t>
            </a:r>
            <a:r>
              <a:rPr lang="en-US" altLang="ja-JP" sz="1600" smtClean="0"/>
              <a:t>)</a:t>
            </a:r>
          </a:p>
          <a:p>
            <a:r>
              <a:rPr lang="en-US" altLang="en-US" sz="1600" smtClean="0"/>
              <a:t>5,093 villages, 190,264 interviews</a:t>
            </a:r>
          </a:p>
          <a:p>
            <a:r>
              <a:rPr lang="en-US" altLang="en-US" sz="1600" smtClean="0"/>
              <a:t>130 districts, 23 provinces</a:t>
            </a:r>
          </a:p>
          <a:p>
            <a:r>
              <a:rPr lang="en-US" altLang="en-US" sz="1600" smtClean="0"/>
              <a:t>860 </a:t>
            </a:r>
            <a:r>
              <a:rPr lang="ja-JP" altLang="en-US" sz="1600" smtClean="0"/>
              <a:t>“</a:t>
            </a:r>
            <a:r>
              <a:rPr lang="en-US" altLang="ja-JP" sz="1600" smtClean="0"/>
              <a:t>treated</a:t>
            </a:r>
            <a:r>
              <a:rPr lang="ja-JP" altLang="en-US" sz="1600" smtClean="0"/>
              <a:t>”</a:t>
            </a:r>
            <a:r>
              <a:rPr lang="en-US" altLang="ja-JP" sz="1600" smtClean="0"/>
              <a:t> villages where stabilization projects took place (16.8% of total)</a:t>
            </a:r>
          </a:p>
          <a:p>
            <a:r>
              <a:rPr lang="en-US" altLang="en-US" sz="1600" smtClean="0"/>
              <a:t>Quasi-experimental design, difference in differences (DID) method:</a:t>
            </a:r>
          </a:p>
          <a:p>
            <a:pPr algn="ctr">
              <a:buFontTx/>
              <a:buNone/>
            </a:pPr>
            <a:r>
              <a:rPr lang="en-US" altLang="en-US" sz="1600" i="1" smtClean="0"/>
              <a:t>DID = Treatment</a:t>
            </a:r>
            <a:r>
              <a:rPr lang="en-US" altLang="en-US" sz="1600" i="1" baseline="-25000" smtClean="0"/>
              <a:t>0,1</a:t>
            </a:r>
            <a:r>
              <a:rPr lang="en-US" altLang="en-US" sz="1600" i="1" smtClean="0"/>
              <a:t>*(Endline - Baseline) – Control</a:t>
            </a:r>
            <a:r>
              <a:rPr lang="en-US" altLang="en-US" sz="1600" i="1" baseline="-25000" smtClean="0"/>
              <a:t>0,1</a:t>
            </a:r>
            <a:r>
              <a:rPr lang="en-US" altLang="en-US" sz="1600" i="1" smtClean="0"/>
              <a:t>*(Endline - Baseline)</a:t>
            </a:r>
            <a:endParaRPr lang="en-US" altLang="en-US" sz="1600" smtClean="0"/>
          </a:p>
          <a:p>
            <a:endParaRPr lang="en-US" altLang="en-US" sz="1600" smtClean="0"/>
          </a:p>
        </p:txBody>
      </p:sp>
      <p:pic>
        <p:nvPicPr>
          <p:cNvPr id="19459"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86288"/>
            <a:ext cx="6813550" cy="227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6B05A13B-EC0B-46DF-ACF8-E8EAC934DADA}" type="slidenum">
              <a:rPr lang="en-US" altLang="en-US" sz="1000">
                <a:solidFill>
                  <a:schemeClr val="bg1"/>
                </a:solidFill>
                <a:latin typeface="Arial" pitchFamily="34" charset="0"/>
              </a:rPr>
              <a:pPr eaLnBrk="1" hangingPunct="1"/>
              <a:t>5</a:t>
            </a:fld>
            <a:endParaRPr lang="en-US" altLang="en-US" sz="1000">
              <a:solidFill>
                <a:schemeClr val="bg1"/>
              </a:solidFill>
              <a:latin typeface="Arial" pitchFamily="34"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D7BC700B-6555-4857-982C-F2656F518BB1}" type="slidenum">
              <a:rPr lang="en-US" altLang="en-US" sz="1000">
                <a:solidFill>
                  <a:schemeClr val="bg1"/>
                </a:solidFill>
                <a:latin typeface="Arial" pitchFamily="34" charset="0"/>
              </a:rPr>
              <a:pPr eaLnBrk="1" hangingPunct="1"/>
              <a:t>6</a:t>
            </a:fld>
            <a:endParaRPr lang="en-US" altLang="en-US" sz="1000">
              <a:solidFill>
                <a:schemeClr val="bg1"/>
              </a:solidFill>
              <a:latin typeface="Arial" pitchFamily="34" charset="0"/>
            </a:endParaRPr>
          </a:p>
        </p:txBody>
      </p:sp>
      <p:pic>
        <p:nvPicPr>
          <p:cNvPr id="204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643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a:xfrm>
            <a:off x="152400" y="11113"/>
            <a:ext cx="8610600" cy="609600"/>
          </a:xfrm>
        </p:spPr>
        <p:txBody>
          <a:bodyPr/>
          <a:lstStyle/>
          <a:p>
            <a:r>
              <a:rPr lang="en-US" altLang="en-US" sz="3200" smtClean="0"/>
              <a:t>MISTI Survey Coverage (Wave 5)</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FC9AE827-7686-49BA-9960-471909463CC6}" type="slidenum">
              <a:rPr lang="en-US" altLang="en-US" sz="1000">
                <a:solidFill>
                  <a:schemeClr val="bg1"/>
                </a:solidFill>
                <a:latin typeface="Arial" pitchFamily="34" charset="0"/>
              </a:rPr>
              <a:pPr eaLnBrk="1" hangingPunct="1"/>
              <a:t>7</a:t>
            </a:fld>
            <a:endParaRPr lang="en-US" altLang="en-US" sz="1000">
              <a:solidFill>
                <a:schemeClr val="bg1"/>
              </a:solidFill>
              <a:latin typeface="Arial" pitchFamily="34" charset="0"/>
            </a:endParaRPr>
          </a:p>
        </p:txBody>
      </p:sp>
      <p:grpSp>
        <p:nvGrpSpPr>
          <p:cNvPr id="22530" name="Group 11"/>
          <p:cNvGrpSpPr>
            <a:grpSpLocks/>
          </p:cNvGrpSpPr>
          <p:nvPr/>
        </p:nvGrpSpPr>
        <p:grpSpPr bwMode="auto">
          <a:xfrm>
            <a:off x="304800" y="2057400"/>
            <a:ext cx="8686800" cy="4419600"/>
            <a:chOff x="0" y="0"/>
            <a:chExt cx="7258050" cy="7077075"/>
          </a:xfrm>
        </p:grpSpPr>
        <p:sp>
          <p:nvSpPr>
            <p:cNvPr id="14" name="Rounded Rectangle 13"/>
            <p:cNvSpPr/>
            <p:nvPr/>
          </p:nvSpPr>
          <p:spPr>
            <a:xfrm>
              <a:off x="0" y="1543027"/>
              <a:ext cx="1610247" cy="894803"/>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2000" spc="100">
                  <a:ea typeface="Calibri"/>
                  <a:cs typeface="Times New Roman"/>
                </a:rPr>
                <a:t>Stability</a:t>
              </a:r>
              <a:endParaRPr lang="en-US" sz="2000">
                <a:ea typeface="Calibri"/>
                <a:cs typeface="Times New Roman"/>
              </a:endParaRPr>
            </a:p>
          </p:txBody>
        </p:sp>
        <p:sp>
          <p:nvSpPr>
            <p:cNvPr id="15" name="Rounded Rectangle 14"/>
            <p:cNvSpPr/>
            <p:nvPr/>
          </p:nvSpPr>
          <p:spPr>
            <a:xfrm>
              <a:off x="0" y="3963061"/>
              <a:ext cx="1610247" cy="89480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2000" spc="100">
                  <a:ea typeface="Calibri"/>
                  <a:cs typeface="Times New Roman"/>
                </a:rPr>
                <a:t>Resilience</a:t>
              </a:r>
              <a:endParaRPr lang="en-US" sz="2000">
                <a:ea typeface="Calibri"/>
                <a:cs typeface="Times New Roman"/>
              </a:endParaRPr>
            </a:p>
          </p:txBody>
        </p:sp>
        <p:sp>
          <p:nvSpPr>
            <p:cNvPr id="16" name="Rounded Rectangle 15"/>
            <p:cNvSpPr/>
            <p:nvPr/>
          </p:nvSpPr>
          <p:spPr>
            <a:xfrm>
              <a:off x="2886242" y="5704366"/>
              <a:ext cx="1494851" cy="89734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1600">
                  <a:ea typeface="Calibri"/>
                  <a:cs typeface="Times New Roman"/>
                </a:rPr>
                <a:t>Community Cohesion</a:t>
              </a:r>
            </a:p>
          </p:txBody>
        </p:sp>
        <p:sp>
          <p:nvSpPr>
            <p:cNvPr id="17" name="Rounded Rectangle 16"/>
            <p:cNvSpPr/>
            <p:nvPr/>
          </p:nvSpPr>
          <p:spPr>
            <a:xfrm>
              <a:off x="2886075" y="4067175"/>
              <a:ext cx="1495425" cy="895350"/>
            </a:xfrm>
            <a:prstGeom prst="roundRect">
              <a:avLst/>
            </a:prstGeom>
            <a:gradFill>
              <a:gsLst>
                <a:gs pos="0">
                  <a:srgbClr val="002060">
                    <a:lumMod val="100000"/>
                  </a:srgbClr>
                </a:gs>
                <a:gs pos="100000">
                  <a:srgbClr val="00B050"/>
                </a:gs>
              </a:gsLst>
              <a:lin ang="3000000" scaled="0"/>
            </a:gradFill>
            <a:ln>
              <a:gradFill>
                <a:gsLst>
                  <a:gs pos="49609">
                    <a:srgbClr val="00B050"/>
                  </a:gs>
                  <a:gs pos="49218">
                    <a:srgbClr val="BFCFEB"/>
                  </a:gs>
                  <a:gs pos="48437">
                    <a:srgbClr val="BCCCE9"/>
                  </a:gs>
                  <a:gs pos="46875">
                    <a:srgbClr val="B6C6E5"/>
                  </a:gs>
                  <a:gs pos="43750">
                    <a:srgbClr val="AABBDC"/>
                  </a:gs>
                  <a:gs pos="37500">
                    <a:srgbClr val="92A5CA"/>
                  </a:gs>
                  <a:gs pos="25000">
                    <a:srgbClr val="6179A7"/>
                  </a:gs>
                  <a:gs pos="0">
                    <a:srgbClr val="002060"/>
                  </a:gs>
                  <a:gs pos="50000">
                    <a:schemeClr val="accent1">
                      <a:tint val="44500"/>
                      <a:satMod val="160000"/>
                    </a:schemeClr>
                  </a:gs>
                  <a:gs pos="100000">
                    <a:schemeClr val="accent1">
                      <a:tint val="23500"/>
                      <a:satMod val="160000"/>
                    </a:schemeClr>
                  </a:gs>
                </a:gsLst>
                <a:lin ang="30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1600">
                  <a:ea typeface="Calibri"/>
                  <a:cs typeface="Times New Roman"/>
                </a:rPr>
                <a:t>Quality of Life</a:t>
              </a:r>
            </a:p>
          </p:txBody>
        </p:sp>
        <p:sp>
          <p:nvSpPr>
            <p:cNvPr id="18" name="Rounded Rectangle 17"/>
            <p:cNvSpPr/>
            <p:nvPr/>
          </p:nvSpPr>
          <p:spPr>
            <a:xfrm>
              <a:off x="2886075" y="2514600"/>
              <a:ext cx="1495425" cy="895350"/>
            </a:xfrm>
            <a:prstGeom prst="roundRect">
              <a:avLst/>
            </a:prstGeom>
            <a:gradFill flip="none" rotWithShape="1">
              <a:gsLst>
                <a:gs pos="0">
                  <a:srgbClr val="002060">
                    <a:lumMod val="100000"/>
                  </a:srgbClr>
                </a:gs>
                <a:gs pos="100000">
                  <a:srgbClr val="00B050"/>
                </a:gs>
              </a:gsLst>
              <a:lin ang="3000000" scaled="0"/>
              <a:tileRect/>
            </a:gradFill>
            <a:ln>
              <a:gradFill>
                <a:gsLst>
                  <a:gs pos="0">
                    <a:srgbClr val="002060"/>
                  </a:gs>
                  <a:gs pos="100000">
                    <a:srgbClr val="00B050"/>
                  </a:gs>
                </a:gsLst>
                <a:lin ang="30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1600" dirty="0">
                  <a:ea typeface="Calibri"/>
                  <a:cs typeface="Times New Roman"/>
                </a:rPr>
                <a:t>Local Governance</a:t>
              </a:r>
            </a:p>
          </p:txBody>
        </p:sp>
        <p:sp>
          <p:nvSpPr>
            <p:cNvPr id="19" name="Rounded Rectangle 18"/>
            <p:cNvSpPr/>
            <p:nvPr/>
          </p:nvSpPr>
          <p:spPr>
            <a:xfrm>
              <a:off x="2886242" y="953271"/>
              <a:ext cx="1494851" cy="894803"/>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1600" dirty="0">
                  <a:ea typeface="Calibri"/>
                  <a:cs typeface="Times New Roman"/>
                </a:rPr>
                <a:t>Government Capacity</a:t>
              </a:r>
            </a:p>
          </p:txBody>
        </p:sp>
        <p:sp>
          <p:nvSpPr>
            <p:cNvPr id="20" name="Rounded Rectangle 19"/>
            <p:cNvSpPr/>
            <p:nvPr/>
          </p:nvSpPr>
          <p:spPr>
            <a:xfrm>
              <a:off x="5763200" y="0"/>
              <a:ext cx="1494850" cy="894803"/>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1200" dirty="0">
                  <a:ea typeface="Calibri"/>
                  <a:cs typeface="Times New Roman"/>
                </a:rPr>
                <a:t>Provincial Government Performance</a:t>
              </a:r>
            </a:p>
          </p:txBody>
        </p:sp>
        <p:sp>
          <p:nvSpPr>
            <p:cNvPr id="21" name="Rounded Rectangle 20"/>
            <p:cNvSpPr/>
            <p:nvPr/>
          </p:nvSpPr>
          <p:spPr>
            <a:xfrm>
              <a:off x="5763200" y="6182272"/>
              <a:ext cx="1494850" cy="89480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1200">
                  <a:ea typeface="Calibri"/>
                  <a:cs typeface="Times New Roman"/>
                </a:rPr>
                <a:t>Local Leader Satisfaction</a:t>
              </a:r>
            </a:p>
          </p:txBody>
        </p:sp>
        <p:sp>
          <p:nvSpPr>
            <p:cNvPr id="22" name="Rounded Rectangle 21"/>
            <p:cNvSpPr/>
            <p:nvPr/>
          </p:nvSpPr>
          <p:spPr>
            <a:xfrm>
              <a:off x="5763200" y="999028"/>
              <a:ext cx="1494850" cy="897344"/>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1200">
                  <a:ea typeface="Calibri"/>
                  <a:cs typeface="Times New Roman"/>
                </a:rPr>
                <a:t>District Government Performance</a:t>
              </a:r>
            </a:p>
          </p:txBody>
        </p:sp>
        <p:sp>
          <p:nvSpPr>
            <p:cNvPr id="23" name="Rounded Rectangle 22"/>
            <p:cNvSpPr/>
            <p:nvPr/>
          </p:nvSpPr>
          <p:spPr>
            <a:xfrm>
              <a:off x="5763200" y="5162910"/>
              <a:ext cx="1494850" cy="89480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1200">
                  <a:ea typeface="Calibri"/>
                  <a:cs typeface="Times New Roman"/>
                </a:rPr>
                <a:t>Social Capital</a:t>
              </a:r>
            </a:p>
          </p:txBody>
        </p:sp>
        <p:sp>
          <p:nvSpPr>
            <p:cNvPr id="24" name="Rounded Rectangle 23"/>
            <p:cNvSpPr/>
            <p:nvPr/>
          </p:nvSpPr>
          <p:spPr>
            <a:xfrm>
              <a:off x="5762625" y="4067175"/>
              <a:ext cx="1495425" cy="895350"/>
            </a:xfrm>
            <a:prstGeom prst="roundRect">
              <a:avLst/>
            </a:prstGeom>
            <a:gradFill>
              <a:gsLst>
                <a:gs pos="0">
                  <a:srgbClr val="002060">
                    <a:lumMod val="100000"/>
                  </a:srgbClr>
                </a:gs>
                <a:gs pos="100000">
                  <a:srgbClr val="00B050"/>
                </a:gs>
              </a:gsLst>
              <a:lin ang="3000000" scaled="0"/>
            </a:gradFill>
            <a:ln>
              <a:gradFill>
                <a:gsLst>
                  <a:gs pos="0">
                    <a:srgbClr val="002060"/>
                  </a:gs>
                  <a:gs pos="100000">
                    <a:srgbClr val="00B050"/>
                  </a:gs>
                </a:gsLst>
                <a:lin ang="30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1200">
                  <a:ea typeface="Calibri"/>
                  <a:cs typeface="Times New Roman"/>
                </a:rPr>
                <a:t>Local Leader Performance</a:t>
              </a:r>
            </a:p>
          </p:txBody>
        </p:sp>
        <p:sp>
          <p:nvSpPr>
            <p:cNvPr id="25" name="Rounded Rectangle 24"/>
            <p:cNvSpPr/>
            <p:nvPr/>
          </p:nvSpPr>
          <p:spPr>
            <a:xfrm>
              <a:off x="5762625" y="3067050"/>
              <a:ext cx="1495425" cy="895350"/>
            </a:xfrm>
            <a:prstGeom prst="roundRect">
              <a:avLst/>
            </a:prstGeom>
            <a:gradFill>
              <a:gsLst>
                <a:gs pos="0">
                  <a:srgbClr val="002060">
                    <a:lumMod val="100000"/>
                  </a:srgbClr>
                </a:gs>
                <a:gs pos="100000">
                  <a:srgbClr val="00B050"/>
                </a:gs>
              </a:gsLst>
              <a:lin ang="3000000" scaled="0"/>
            </a:gradFill>
            <a:ln>
              <a:gradFill>
                <a:gsLst>
                  <a:gs pos="0">
                    <a:srgbClr val="002060"/>
                  </a:gs>
                  <a:gs pos="100000">
                    <a:srgbClr val="00B050"/>
                  </a:gs>
                </a:gsLst>
                <a:lin ang="30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1200">
                  <a:ea typeface="Calibri"/>
                  <a:cs typeface="Times New Roman"/>
                </a:rPr>
                <a:t>DDA-CDC Performance</a:t>
              </a:r>
            </a:p>
          </p:txBody>
        </p:sp>
        <p:sp>
          <p:nvSpPr>
            <p:cNvPr id="26" name="Rounded Rectangle 25"/>
            <p:cNvSpPr/>
            <p:nvPr/>
          </p:nvSpPr>
          <p:spPr>
            <a:xfrm>
              <a:off x="5763200" y="1990428"/>
              <a:ext cx="1494850" cy="894803"/>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15000"/>
                </a:lnSpc>
                <a:spcBef>
                  <a:spcPts val="0"/>
                </a:spcBef>
                <a:spcAft>
                  <a:spcPts val="0"/>
                </a:spcAft>
                <a:defRPr/>
              </a:pPr>
              <a:r>
                <a:rPr lang="en-US" sz="1200">
                  <a:ea typeface="Calibri"/>
                  <a:cs typeface="Times New Roman"/>
                </a:rPr>
                <a:t>District Government Satisfaction</a:t>
              </a:r>
            </a:p>
          </p:txBody>
        </p:sp>
        <p:cxnSp>
          <p:nvCxnSpPr>
            <p:cNvPr id="27" name="Straight Connector 26"/>
            <p:cNvCxnSpPr/>
            <p:nvPr/>
          </p:nvCxnSpPr>
          <p:spPr>
            <a:xfrm flipV="1">
              <a:off x="1610247" y="1372709"/>
              <a:ext cx="1275995" cy="61772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09725" y="1990725"/>
              <a:ext cx="1276350" cy="990600"/>
            </a:xfrm>
            <a:prstGeom prst="line">
              <a:avLst/>
            </a:prstGeom>
            <a:ln w="25400">
              <a:gradFill>
                <a:gsLst>
                  <a:gs pos="0">
                    <a:srgbClr val="002060"/>
                  </a:gs>
                  <a:gs pos="100000">
                    <a:srgbClr val="00B05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09725" y="1990725"/>
              <a:ext cx="1276350" cy="2533650"/>
            </a:xfrm>
            <a:prstGeom prst="line">
              <a:avLst/>
            </a:prstGeom>
            <a:ln w="25400">
              <a:gradFill>
                <a:gsLst>
                  <a:gs pos="0">
                    <a:srgbClr val="002060"/>
                  </a:gs>
                  <a:gs pos="100000">
                    <a:srgbClr val="00B05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609725" y="2981325"/>
              <a:ext cx="1276350" cy="1428750"/>
            </a:xfrm>
            <a:prstGeom prst="line">
              <a:avLst/>
            </a:prstGeom>
            <a:ln w="25400">
              <a:gradFill>
                <a:gsLst>
                  <a:gs pos="0">
                    <a:srgbClr val="00B050"/>
                  </a:gs>
                  <a:gs pos="100000">
                    <a:srgbClr val="00206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9725" y="4410075"/>
              <a:ext cx="1276350" cy="114300"/>
            </a:xfrm>
            <a:prstGeom prst="line">
              <a:avLst/>
            </a:prstGeom>
            <a:ln w="25400">
              <a:gradFill>
                <a:gsLst>
                  <a:gs pos="0">
                    <a:srgbClr val="00B050"/>
                  </a:gs>
                  <a:gs pos="100000">
                    <a:srgbClr val="00206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10247" y="4410462"/>
              <a:ext cx="1275995" cy="177181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381093" y="399103"/>
              <a:ext cx="1382107" cy="973605"/>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81093" y="1372709"/>
              <a:ext cx="1382107" cy="7626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381093" y="1372709"/>
              <a:ext cx="1382107" cy="106512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381500" y="2981325"/>
              <a:ext cx="1381125" cy="523875"/>
            </a:xfrm>
            <a:prstGeom prst="line">
              <a:avLst/>
            </a:prstGeom>
            <a:ln w="25400">
              <a:gradFill>
                <a:gsLst>
                  <a:gs pos="0">
                    <a:srgbClr val="002060"/>
                  </a:gs>
                  <a:gs pos="100000">
                    <a:srgbClr val="00B05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381500" y="2981325"/>
              <a:ext cx="1381125" cy="1543050"/>
            </a:xfrm>
            <a:prstGeom prst="line">
              <a:avLst/>
            </a:prstGeom>
            <a:ln w="25400">
              <a:gradFill>
                <a:gsLst>
                  <a:gs pos="0">
                    <a:srgbClr val="002060"/>
                  </a:gs>
                  <a:gs pos="100000">
                    <a:srgbClr val="00B05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381093" y="5589975"/>
              <a:ext cx="1382107" cy="54399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381093" y="6133974"/>
              <a:ext cx="1382107" cy="46773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2531" name="TextBox 4"/>
          <p:cNvSpPr txBox="1">
            <a:spLocks noChangeArrowheads="1"/>
          </p:cNvSpPr>
          <p:nvPr/>
        </p:nvSpPr>
        <p:spPr bwMode="auto">
          <a:xfrm>
            <a:off x="304800" y="1225550"/>
            <a:ext cx="8839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r>
              <a:rPr lang="en-US" altLang="en-US" sz="3200" b="1">
                <a:solidFill>
                  <a:schemeClr val="bg1"/>
                </a:solidFill>
              </a:rPr>
              <a:t>Stability and Resilience Index Components</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52400" y="1255713"/>
            <a:ext cx="8475663" cy="476250"/>
          </a:xfrm>
        </p:spPr>
        <p:txBody>
          <a:bodyPr/>
          <a:lstStyle/>
          <a:p>
            <a:r>
              <a:rPr lang="en-US" altLang="en-US" sz="3200" smtClean="0"/>
              <a:t>Overall Stability and Resilience: Trends</a:t>
            </a:r>
          </a:p>
        </p:txBody>
      </p:sp>
      <p:graphicFrame>
        <p:nvGraphicFramePr>
          <p:cNvPr id="5" name="Content Placeholder 4"/>
          <p:cNvGraphicFramePr>
            <a:graphicFrameLocks noGrp="1"/>
          </p:cNvGraphicFramePr>
          <p:nvPr>
            <p:ph idx="1"/>
          </p:nvPr>
        </p:nvGraphicFramePr>
        <p:xfrm>
          <a:off x="0" y="1719619"/>
          <a:ext cx="8661400" cy="2547582"/>
        </p:xfrm>
        <a:graphic>
          <a:graphicData uri="http://schemas.openxmlformats.org/drawingml/2006/chart">
            <c:chart xmlns:c="http://schemas.openxmlformats.org/drawingml/2006/chart" xmlns:r="http://schemas.openxmlformats.org/officeDocument/2006/relationships" r:id="rId3"/>
          </a:graphicData>
        </a:graphic>
      </p:graphicFrame>
      <p:pic>
        <p:nvPicPr>
          <p:cNvPr id="245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581400"/>
            <a:ext cx="408146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581400"/>
            <a:ext cx="4114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47F140C0-B85C-42EB-A8D9-D45953EE78C0}" type="slidenum">
              <a:rPr lang="en-US" altLang="en-US" sz="1000">
                <a:solidFill>
                  <a:schemeClr val="bg1"/>
                </a:solidFill>
                <a:latin typeface="Arial" pitchFamily="34" charset="0"/>
              </a:rPr>
              <a:pPr eaLnBrk="1" hangingPunct="1"/>
              <a:t>8</a:t>
            </a:fld>
            <a:endParaRPr lang="en-US" altLang="en-US" sz="1000">
              <a:solidFill>
                <a:schemeClr val="bg1"/>
              </a:solidFill>
              <a:latin typeface="Arial" pitchFamily="34" charset="0"/>
            </a:endParaRPr>
          </a:p>
        </p:txBody>
      </p:sp>
      <p:sp>
        <p:nvSpPr>
          <p:cNvPr id="24582" name="TextBox 10"/>
          <p:cNvSpPr txBox="1">
            <a:spLocks noChangeArrowheads="1"/>
          </p:cNvSpPr>
          <p:nvPr/>
        </p:nvSpPr>
        <p:spPr bwMode="auto">
          <a:xfrm>
            <a:off x="896938" y="3257550"/>
            <a:ext cx="7391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714500" algn="l"/>
                <a:tab pos="3314700" algn="l"/>
                <a:tab pos="4914900" algn="l"/>
                <a:tab pos="6572250" algn="l"/>
              </a:tabLst>
              <a:defRPr sz="2400">
                <a:solidFill>
                  <a:schemeClr val="tx1"/>
                </a:solidFill>
                <a:latin typeface="Century Gothic" pitchFamily="34" charset="0"/>
                <a:ea typeface="MS PGothic" pitchFamily="34" charset="-128"/>
              </a:defRPr>
            </a:lvl1pPr>
            <a:lvl2pPr marL="742950" indent="-285750" eaLnBrk="0" hangingPunct="0">
              <a:tabLst>
                <a:tab pos="1714500" algn="l"/>
                <a:tab pos="3314700" algn="l"/>
                <a:tab pos="4914900" algn="l"/>
                <a:tab pos="6572250" algn="l"/>
              </a:tabLst>
              <a:defRPr sz="2400">
                <a:solidFill>
                  <a:schemeClr val="tx1"/>
                </a:solidFill>
                <a:latin typeface="Century Gothic" pitchFamily="34" charset="0"/>
                <a:ea typeface="MS PGothic" pitchFamily="34" charset="-128"/>
              </a:defRPr>
            </a:lvl2pPr>
            <a:lvl3pPr marL="1143000" indent="-228600" eaLnBrk="0" hangingPunct="0">
              <a:tabLst>
                <a:tab pos="1714500" algn="l"/>
                <a:tab pos="3314700" algn="l"/>
                <a:tab pos="4914900" algn="l"/>
                <a:tab pos="6572250" algn="l"/>
              </a:tabLst>
              <a:defRPr sz="2400">
                <a:solidFill>
                  <a:schemeClr val="tx1"/>
                </a:solidFill>
                <a:latin typeface="Century Gothic" pitchFamily="34" charset="0"/>
                <a:ea typeface="MS PGothic" pitchFamily="34" charset="-128"/>
              </a:defRPr>
            </a:lvl3pPr>
            <a:lvl4pPr marL="1600200" indent="-228600" eaLnBrk="0" hangingPunct="0">
              <a:tabLst>
                <a:tab pos="1714500" algn="l"/>
                <a:tab pos="3314700" algn="l"/>
                <a:tab pos="4914900" algn="l"/>
                <a:tab pos="6572250" algn="l"/>
              </a:tabLst>
              <a:defRPr sz="2400">
                <a:solidFill>
                  <a:schemeClr val="tx1"/>
                </a:solidFill>
                <a:latin typeface="Century Gothic" pitchFamily="34" charset="0"/>
                <a:ea typeface="MS PGothic" pitchFamily="34" charset="-128"/>
              </a:defRPr>
            </a:lvl4pPr>
            <a:lvl5pPr marL="2057400" indent="-228600" eaLnBrk="0" hangingPunct="0">
              <a:tabLst>
                <a:tab pos="1714500" algn="l"/>
                <a:tab pos="3314700" algn="l"/>
                <a:tab pos="4914900" algn="l"/>
                <a:tab pos="6572250" algn="l"/>
              </a:tabLst>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tabLst>
                <a:tab pos="1714500" algn="l"/>
                <a:tab pos="3314700" algn="l"/>
                <a:tab pos="4914900" algn="l"/>
                <a:tab pos="6572250" algn="l"/>
              </a:tabLs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tabLst>
                <a:tab pos="1714500" algn="l"/>
                <a:tab pos="3314700" algn="l"/>
                <a:tab pos="4914900" algn="l"/>
                <a:tab pos="6572250" algn="l"/>
              </a:tabLs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tabLst>
                <a:tab pos="1714500" algn="l"/>
                <a:tab pos="3314700" algn="l"/>
                <a:tab pos="4914900" algn="l"/>
                <a:tab pos="6572250" algn="l"/>
              </a:tabLs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tabLst>
                <a:tab pos="1714500" algn="l"/>
                <a:tab pos="3314700" algn="l"/>
                <a:tab pos="4914900" algn="l"/>
                <a:tab pos="6572250" algn="l"/>
              </a:tabLst>
              <a:defRPr sz="2400">
                <a:solidFill>
                  <a:schemeClr val="tx1"/>
                </a:solidFill>
                <a:latin typeface="Century Gothic" pitchFamily="34" charset="0"/>
                <a:ea typeface="MS PGothic" pitchFamily="34" charset="-128"/>
              </a:defRPr>
            </a:lvl9pPr>
          </a:lstStyle>
          <a:p>
            <a:pPr eaLnBrk="1" hangingPunct="1"/>
            <a:r>
              <a:rPr lang="en-US" altLang="en-US" sz="900">
                <a:solidFill>
                  <a:schemeClr val="bg1"/>
                </a:solidFill>
              </a:rPr>
              <a:t>Wave 1	Wave 2	Wave 3	Wave 4	Wave 5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MS PGothic" pitchFamily="34" charset="-128"/>
              </a:defRPr>
            </a:lvl1pPr>
            <a:lvl2pPr marL="742950" indent="-285750" eaLnBrk="0" hangingPunct="0">
              <a:defRPr sz="2400">
                <a:solidFill>
                  <a:schemeClr val="tx1"/>
                </a:solidFill>
                <a:latin typeface="Century Gothic" pitchFamily="34" charset="0"/>
                <a:ea typeface="MS PGothic" pitchFamily="34" charset="-128"/>
              </a:defRPr>
            </a:lvl2pPr>
            <a:lvl3pPr marL="1143000" indent="-228600" eaLnBrk="0" hangingPunct="0">
              <a:defRPr sz="2400">
                <a:solidFill>
                  <a:schemeClr val="tx1"/>
                </a:solidFill>
                <a:latin typeface="Century Gothic" pitchFamily="34" charset="0"/>
                <a:ea typeface="MS PGothic" pitchFamily="34" charset="-128"/>
              </a:defRPr>
            </a:lvl3pPr>
            <a:lvl4pPr marL="1600200" indent="-228600" eaLnBrk="0" hangingPunct="0">
              <a:defRPr sz="2400">
                <a:solidFill>
                  <a:schemeClr val="tx1"/>
                </a:solidFill>
                <a:latin typeface="Century Gothic" pitchFamily="34" charset="0"/>
                <a:ea typeface="MS PGothic" pitchFamily="34" charset="-128"/>
              </a:defRPr>
            </a:lvl4pPr>
            <a:lvl5pPr marL="2057400" indent="-228600" eaLnBrk="0" hangingPunct="0">
              <a:defRPr sz="2400">
                <a:solidFill>
                  <a:schemeClr val="tx1"/>
                </a:solidFill>
                <a:latin typeface="Century Gothic"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MS PGothic" pitchFamily="34" charset="-128"/>
              </a:defRPr>
            </a:lvl9pPr>
          </a:lstStyle>
          <a:p>
            <a:pPr eaLnBrk="1" hangingPunct="1"/>
            <a:fld id="{9FDF276C-26A9-41A1-9AB5-CDC1BC3C8E63}" type="slidenum">
              <a:rPr lang="en-US" altLang="en-US" sz="1000">
                <a:solidFill>
                  <a:schemeClr val="bg1"/>
                </a:solidFill>
                <a:latin typeface="Arial" pitchFamily="34" charset="0"/>
              </a:rPr>
              <a:pPr eaLnBrk="1" hangingPunct="1"/>
              <a:t>9</a:t>
            </a:fld>
            <a:endParaRPr lang="en-US" altLang="en-US" sz="1000">
              <a:solidFill>
                <a:schemeClr val="bg1"/>
              </a:solidFill>
              <a:latin typeface="Arial" pitchFamily="34" charset="0"/>
            </a:endParaRPr>
          </a:p>
        </p:txBody>
      </p:sp>
      <p:pic>
        <p:nvPicPr>
          <p:cNvPr id="26626" name="Picture 4" descr="C:\Users\john.John-PC\AppData\Local\Microsoft\Windows\Temporary Internet Files\Content.IE5\CACUL7OS\WAVE5_Stabilization_Districts_W1toW5_Stability_Index_150324_A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ack and white design template">
  <a:themeElements>
    <a:clrScheme name="Black and white design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fontScheme name="Black and white design 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ck and white design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ck and white design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ck and white design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ck and white design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ck and white design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ck and white design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ck and white design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ck and white design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ck and white design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ck and white design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ck and white design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ck and white design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ck and white design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fontScheme name="Black and white design 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USAID">
    <a:dk1>
      <a:sysClr val="windowText" lastClr="000000"/>
    </a:dk1>
    <a:lt1>
      <a:sysClr val="window" lastClr="FFFFFF"/>
    </a:lt1>
    <a:dk2>
      <a:srgbClr val="002A6C"/>
    </a:dk2>
    <a:lt2>
      <a:srgbClr val="EEECE1"/>
    </a:lt2>
    <a:accent1>
      <a:srgbClr val="002A6C"/>
    </a:accent1>
    <a:accent2>
      <a:srgbClr val="C2113A"/>
    </a:accent2>
    <a:accent3>
      <a:srgbClr val="666666"/>
    </a:accent3>
    <a:accent4>
      <a:srgbClr val="DDDDDD"/>
    </a:accent4>
    <a:accent5>
      <a:srgbClr val="9DBFE5"/>
    </a:accent5>
    <a:accent6>
      <a:srgbClr val="FFFFFF"/>
    </a:accent6>
    <a:hlink>
      <a:srgbClr val="FFFFFF"/>
    </a:hlink>
    <a:folHlink>
      <a:srgbClr val="FFFFFF"/>
    </a:folHlink>
  </a:clrScheme>
  <a:fontScheme name="Default Design">
    <a:majorFont>
      <a:latin typeface="Arial"/>
      <a:ea typeface="Lucida Sans Unicode"/>
      <a:cs typeface="Lucida Sans Unicode"/>
    </a:majorFont>
    <a:minorFont>
      <a:latin typeface="Arial"/>
      <a:ea typeface="Lucida Sans Unicod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LongProperties xmlns="http://schemas.microsoft.com/office/2006/metadata/long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88D6EDE4564C4096683D0158EF2444" ma:contentTypeVersion="2" ma:contentTypeDescription="Create a new document." ma:contentTypeScope="" ma:versionID="9f51c5ad2a9fba5191f92aa15700bf61">
  <xsd:schema xmlns:xsd="http://www.w3.org/2001/XMLSchema" xmlns:xs="http://www.w3.org/2001/XMLSchema" xmlns:p="http://schemas.microsoft.com/office/2006/metadata/properties" xmlns:ns2="1296c0e4-3bb8-4ee6-9ae6-8d89b19e49b3" xmlns:ns3="f3a88af9-d7dd-406e-b3d2-ed9d379ba4cc" xmlns:ns4="df829910-7721-4ad1-803e-8c6537cb9672" targetNamespace="http://schemas.microsoft.com/office/2006/metadata/properties" ma:root="true" ma:fieldsID="20517b758c24b7c2cec722968da22b33" ns2:_="" ns3:_="" ns4:_="">
    <xsd:import namespace="1296c0e4-3bb8-4ee6-9ae6-8d89b19e49b3"/>
    <xsd:import namespace="f3a88af9-d7dd-406e-b3d2-ed9d379ba4cc"/>
    <xsd:import namespace="df829910-7721-4ad1-803e-8c6537cb9672"/>
    <xsd:element name="properties">
      <xsd:complexType>
        <xsd:sequence>
          <xsd:element name="documentManagement">
            <xsd:complexType>
              <xsd:all>
                <xsd:element ref="ns2:_dlc_DocId" minOccurs="0"/>
                <xsd:element ref="ns2:_dlc_DocIdUrl" minOccurs="0"/>
                <xsd:element ref="ns2:_dlc_DocIdPersistId" minOccurs="0"/>
                <xsd:element ref="ns3:Template_x0020_Type" minOccurs="0"/>
                <xsd:element ref="ns4:File_x0020_Format" minOccurs="0"/>
                <xsd:element ref="ns4:Media" minOccurs="0"/>
                <xsd:element ref="ns4:Thumbnai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6c0e4-3bb8-4ee6-9ae6-8d89b19e49b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3a88af9-d7dd-406e-b3d2-ed9d379ba4cc" elementFormDefault="qualified">
    <xsd:import namespace="http://schemas.microsoft.com/office/2006/documentManagement/types"/>
    <xsd:import namespace="http://schemas.microsoft.com/office/infopath/2007/PartnerControls"/>
    <xsd:element name="Template_x0020_Type" ma:index="11" nillable="true" ma:displayName="Template" ma:format="Dropdown" ma:internalName="Template_x0020_Type">
      <xsd:simpleType>
        <xsd:restriction base="dms:Choice">
          <xsd:enumeration value="Templates"/>
          <xsd:enumeration value="Logos"/>
        </xsd:restriction>
      </xsd:simpleType>
    </xsd:element>
  </xsd:schema>
  <xsd:schema xmlns:xsd="http://www.w3.org/2001/XMLSchema" xmlns:xs="http://www.w3.org/2001/XMLSchema" xmlns:dms="http://schemas.microsoft.com/office/2006/documentManagement/types" xmlns:pc="http://schemas.microsoft.com/office/infopath/2007/PartnerControls" targetNamespace="df829910-7721-4ad1-803e-8c6537cb9672" elementFormDefault="qualified">
    <xsd:import namespace="http://schemas.microsoft.com/office/2006/documentManagement/types"/>
    <xsd:import namespace="http://schemas.microsoft.com/office/infopath/2007/PartnerControls"/>
    <xsd:element name="File_x0020_Format" ma:index="12" nillable="true" ma:displayName="File Format" ma:format="Dropdown" ma:internalName="File_x0020_Format" ma:readOnly="false">
      <xsd:simpleType>
        <xsd:restriction base="dms:Choice">
          <xsd:enumeration value="None"/>
          <xsd:enumeration value="Docs"/>
          <xsd:enumeration value="Dotx"/>
          <xsd:enumeration value="EPS"/>
          <xsd:enumeration value="GIF"/>
          <xsd:enumeration value="JPEG"/>
          <xsd:enumeration value="TIFF"/>
          <xsd:enumeration value="VECTOR (Illustrator)"/>
          <xsd:enumeration value="PRINT"/>
          <xsd:enumeration value="PPT"/>
          <xsd:enumeration value="WEB"/>
        </xsd:restriction>
      </xsd:simpleType>
    </xsd:element>
    <xsd:element name="Media" ma:index="13" nillable="true" ma:displayName="Media" ma:default="None" ma:format="Dropdown" ma:internalName="Media" ma:readOnly="false">
      <xsd:simpleType>
        <xsd:restriction base="dms:Choice">
          <xsd:enumeration value="None"/>
          <xsd:enumeration value="Print"/>
          <xsd:enumeration value="Web"/>
        </xsd:restriction>
      </xsd:simpleType>
    </xsd:element>
    <xsd:element name="Thumbnail" ma:index="14" nillable="true" ma:displayName="Thumbnail" ma:format="Hyperlink" ma:internalName="Thumbnail" ma:readOnly="false">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Media xmlns="df829910-7721-4ad1-803e-8c6537cb9672">None</Media>
    <Thumbnail xmlns="df829910-7721-4ad1-803e-8c6537cb9672">
      <Url xsi:nil="true"/>
      <Description xsi:nil="true"/>
    </Thumbnail>
    <Template_x0020_Type xmlns="f3a88af9-d7dd-406e-b3d2-ed9d379ba4cc">Templates</Template_x0020_Type>
    <File_x0020_Format xmlns="df829910-7721-4ad1-803e-8c6537cb9672">PPT</File_x0020_Format>
  </documentManagement>
</p:properties>
</file>

<file path=customXml/itemProps1.xml><?xml version="1.0" encoding="utf-8"?>
<ds:datastoreItem xmlns:ds="http://schemas.openxmlformats.org/officeDocument/2006/customXml" ds:itemID="{5CA5793E-B77D-4C32-B38E-A355EE01C091}">
  <ds:schemaRefs>
    <ds:schemaRef ds:uri="http://schemas.microsoft.com/sharepoint/v3/contenttype/forms"/>
  </ds:schemaRefs>
</ds:datastoreItem>
</file>

<file path=customXml/itemProps2.xml><?xml version="1.0" encoding="utf-8"?>
<ds:datastoreItem xmlns:ds="http://schemas.openxmlformats.org/officeDocument/2006/customXml" ds:itemID="{AE18F888-422B-4EA1-BB79-FC3C3A298C9E}">
  <ds:schemaRefs>
    <ds:schemaRef ds:uri="http://schemas.microsoft.com/office/2006/metadata/longProperties"/>
  </ds:schemaRefs>
</ds:datastoreItem>
</file>

<file path=customXml/itemProps3.xml><?xml version="1.0" encoding="utf-8"?>
<ds:datastoreItem xmlns:ds="http://schemas.openxmlformats.org/officeDocument/2006/customXml" ds:itemID="{0B8876CE-666E-4FB6-99A3-BF45844289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6c0e4-3bb8-4ee6-9ae6-8d89b19e49b3"/>
    <ds:schemaRef ds:uri="f3a88af9-d7dd-406e-b3d2-ed9d379ba4cc"/>
    <ds:schemaRef ds:uri="df829910-7721-4ad1-803e-8c6537cb96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920E0FA-A3A5-483B-8843-7380E493127B}">
  <ds:schemaRefs>
    <ds:schemaRef ds:uri="http://schemas.microsoft.com/sharepoint/events"/>
  </ds:schemaRefs>
</ds:datastoreItem>
</file>

<file path=customXml/itemProps5.xml><?xml version="1.0" encoding="utf-8"?>
<ds:datastoreItem xmlns:ds="http://schemas.openxmlformats.org/officeDocument/2006/customXml" ds:itemID="{3C4467FF-101A-45B4-90DA-6A5298DC4AE7}">
  <ds:schemaRefs>
    <ds:schemaRef ds:uri="http://purl.org/dc/dcmitype/"/>
    <ds:schemaRef ds:uri="http://purl.org/dc/terms/"/>
    <ds:schemaRef ds:uri="http://purl.org/dc/elements/1.1/"/>
    <ds:schemaRef ds:uri="http://schemas.microsoft.com/office/2006/documentManagement/types"/>
    <ds:schemaRef ds:uri="1296c0e4-3bb8-4ee6-9ae6-8d89b19e49b3"/>
    <ds:schemaRef ds:uri="http://schemas.openxmlformats.org/package/2006/metadata/core-properties"/>
    <ds:schemaRef ds:uri="http://schemas.microsoft.com/office/infopath/2007/PartnerControls"/>
    <ds:schemaRef ds:uri="df829910-7721-4ad1-803e-8c6537cb9672"/>
    <ds:schemaRef ds:uri="f3a88af9-d7dd-406e-b3d2-ed9d379ba4cc"/>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Black and white design template</Template>
  <TotalTime>21062</TotalTime>
  <Words>4520</Words>
  <Application>Microsoft Office PowerPoint</Application>
  <PresentationFormat>On-screen Show (4:3)</PresentationFormat>
  <Paragraphs>275</Paragraphs>
  <Slides>31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Century Gothic</vt:lpstr>
      <vt:lpstr>MS PGothic</vt:lpstr>
      <vt:lpstr>Arial</vt:lpstr>
      <vt:lpstr>MS PGothic</vt:lpstr>
      <vt:lpstr>Wingdings</vt:lpstr>
      <vt:lpstr>Calibri</vt:lpstr>
      <vt:lpstr>Black and white design template</vt:lpstr>
      <vt:lpstr>MISTI Presentation to OAPA</vt:lpstr>
      <vt:lpstr>MISTI in a Nutshell</vt:lpstr>
      <vt:lpstr>MISTI Program Elements</vt:lpstr>
      <vt:lpstr>Bottom Line Up Front</vt:lpstr>
      <vt:lpstr>MISTI Survey: Key Facts</vt:lpstr>
      <vt:lpstr>MISTI Survey Coverage (Wave 5)</vt:lpstr>
      <vt:lpstr>PowerPoint Presentation</vt:lpstr>
      <vt:lpstr>Overall Stability and Resilience: Trends</vt:lpstr>
      <vt:lpstr>PowerPoint Presentation</vt:lpstr>
      <vt:lpstr>PowerPoint Presentation</vt:lpstr>
      <vt:lpstr>Differences more apparent as the data is broken down</vt:lpstr>
      <vt:lpstr>Village Matching to Create the Counterfactual </vt:lpstr>
      <vt:lpstr>Summative Impact Evaluation Findings: One-Year Impacts</vt:lpstr>
      <vt:lpstr>Territorial Control of Project Villages</vt:lpstr>
      <vt:lpstr>Stabilization Impacts by Zone of Territorial Control</vt:lpstr>
      <vt:lpstr>Impact of USAID Stabilization Programming</vt:lpstr>
      <vt:lpstr>PowerPoint Presentation</vt:lpstr>
      <vt:lpstr>Impact of USAID and NSP Stabilization Programming</vt:lpstr>
      <vt:lpstr>PowerPoint Presentation</vt:lpstr>
      <vt:lpstr>Stabilization Projects Attracted Violence</vt:lpstr>
      <vt:lpstr>Endorsement Experiment</vt:lpstr>
      <vt:lpstr>Endorsement Experiment Takeaways</vt:lpstr>
      <vt:lpstr>Change in Taliban Support by District</vt:lpstr>
      <vt:lpstr>Unanswered Questions</vt:lpstr>
      <vt:lpstr>PowerPoint Presentation</vt:lpstr>
      <vt:lpstr>PowerPoint Presentation</vt:lpstr>
      <vt:lpstr>PowerPoint Presentation</vt:lpstr>
      <vt:lpstr>PowerPoint Presentation</vt:lpstr>
      <vt:lpstr>MISTI Lessons Learned</vt:lpstr>
      <vt:lpstr>MISTI Lessons Learned (cont’d)</vt:lpstr>
      <vt:lpstr>Questions?</vt:lpstr>
    </vt:vector>
  </TitlesOfParts>
  <Company>MSI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saldersley</dc:creator>
  <cp:lastModifiedBy>Dan Killian</cp:lastModifiedBy>
  <cp:revision>202</cp:revision>
  <dcterms:created xsi:type="dcterms:W3CDTF">2008-05-22T19:51:22Z</dcterms:created>
  <dcterms:modified xsi:type="dcterms:W3CDTF">2015-09-15T15:00:15Z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display_urn:schemas-microsoft-com:office:office#Editor">
    <vt:lpwstr>System Account</vt:lpwstr>
  </property>
  <property fmtid="{D5CDD505-2E9C-101B-9397-08002B2CF9AE}" pid="4" name="TemplateUrl">
    <vt:lpwstr/>
  </property>
  <property fmtid="{D5CDD505-2E9C-101B-9397-08002B2CF9AE}" pid="5" name="xd_ProgID">
    <vt:lpwstr/>
  </property>
  <property fmtid="{D5CDD505-2E9C-101B-9397-08002B2CF9AE}" pid="6" name="display_urn:schemas-microsoft-com:office:office#Author">
    <vt:lpwstr>System Account</vt:lpwstr>
  </property>
  <property fmtid="{D5CDD505-2E9C-101B-9397-08002B2CF9AE}" pid="7" name="_dlc_DocId">
    <vt:lpwstr>U2WUQQYKXMRT-33-12</vt:lpwstr>
  </property>
  <property fmtid="{D5CDD505-2E9C-101B-9397-08002B2CF9AE}" pid="8" name="_SourceUrl">
    <vt:lpwstr/>
  </property>
  <property fmtid="{D5CDD505-2E9C-101B-9397-08002B2CF9AE}" pid="9" name="_SharedFileIndex">
    <vt:lpwstr/>
  </property>
  <property fmtid="{D5CDD505-2E9C-101B-9397-08002B2CF9AE}" pid="10" name="_dlc_DocIdUrl">
    <vt:lpwstr>http://msiconnect2010/Communications/_layouts/DocIdRedir.aspx?ID=U2WUQQYKXMRT-33-12, U2WUQQYKXMRT-33-12</vt:lpwstr>
  </property>
  <property fmtid="{D5CDD505-2E9C-101B-9397-08002B2CF9AE}" pid="11" name="_dlc_DocIdItemGuid">
    <vt:lpwstr>6996b262-2a10-47cf-a18a-7058cd919061</vt:lpwstr>
  </property>
  <property fmtid="{D5CDD505-2E9C-101B-9397-08002B2CF9AE}" pid="12" name="Most Used Templates">
    <vt:lpwstr>Yes</vt:lpwstr>
  </property>
</Properties>
</file>